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1"/>
  </p:notesMasterIdLst>
  <p:handoutMasterIdLst>
    <p:handoutMasterId r:id="rId82"/>
  </p:handoutMasterIdLst>
  <p:sldIdLst>
    <p:sldId id="278" r:id="rId2"/>
    <p:sldId id="372" r:id="rId3"/>
    <p:sldId id="257" r:id="rId4"/>
    <p:sldId id="336" r:id="rId5"/>
    <p:sldId id="445" r:id="rId6"/>
    <p:sldId id="402" r:id="rId7"/>
    <p:sldId id="403" r:id="rId8"/>
    <p:sldId id="439" r:id="rId9"/>
    <p:sldId id="446" r:id="rId10"/>
    <p:sldId id="448" r:id="rId11"/>
    <p:sldId id="449" r:id="rId12"/>
    <p:sldId id="443" r:id="rId13"/>
    <p:sldId id="450" r:id="rId14"/>
    <p:sldId id="451" r:id="rId15"/>
    <p:sldId id="382" r:id="rId16"/>
    <p:sldId id="444" r:id="rId17"/>
    <p:sldId id="264" r:id="rId18"/>
    <p:sldId id="265" r:id="rId19"/>
    <p:sldId id="452" r:id="rId20"/>
    <p:sldId id="266" r:id="rId21"/>
    <p:sldId id="267" r:id="rId22"/>
    <p:sldId id="383" r:id="rId23"/>
    <p:sldId id="453" r:id="rId24"/>
    <p:sldId id="311" r:id="rId25"/>
    <p:sldId id="280" r:id="rId26"/>
    <p:sldId id="282" r:id="rId27"/>
    <p:sldId id="283" r:id="rId28"/>
    <p:sldId id="440" r:id="rId29"/>
    <p:sldId id="285" r:id="rId30"/>
    <p:sldId id="387" r:id="rId31"/>
    <p:sldId id="409" r:id="rId32"/>
    <p:sldId id="287" r:id="rId33"/>
    <p:sldId id="288" r:id="rId34"/>
    <p:sldId id="411" r:id="rId35"/>
    <p:sldId id="438" r:id="rId36"/>
    <p:sldId id="332" r:id="rId37"/>
    <p:sldId id="412" r:id="rId38"/>
    <p:sldId id="344" r:id="rId39"/>
    <p:sldId id="414" r:id="rId40"/>
    <p:sldId id="415" r:id="rId41"/>
    <p:sldId id="416" r:id="rId42"/>
    <p:sldId id="346" r:id="rId43"/>
    <p:sldId id="388" r:id="rId44"/>
    <p:sldId id="417" r:id="rId45"/>
    <p:sldId id="314" r:id="rId46"/>
    <p:sldId id="430" r:id="rId47"/>
    <p:sldId id="429" r:id="rId48"/>
    <p:sldId id="352" r:id="rId49"/>
    <p:sldId id="353" r:id="rId50"/>
    <p:sldId id="354" r:id="rId51"/>
    <p:sldId id="358" r:id="rId52"/>
    <p:sldId id="359" r:id="rId53"/>
    <p:sldId id="360" r:id="rId54"/>
    <p:sldId id="316" r:id="rId55"/>
    <p:sldId id="361" r:id="rId56"/>
    <p:sldId id="291" r:id="rId57"/>
    <p:sldId id="292" r:id="rId58"/>
    <p:sldId id="293" r:id="rId59"/>
    <p:sldId id="294" r:id="rId60"/>
    <p:sldId id="296" r:id="rId61"/>
    <p:sldId id="297" r:id="rId62"/>
    <p:sldId id="364" r:id="rId63"/>
    <p:sldId id="425" r:id="rId64"/>
    <p:sldId id="454" r:id="rId65"/>
    <p:sldId id="299" r:id="rId66"/>
    <p:sldId id="300" r:id="rId67"/>
    <p:sldId id="301" r:id="rId68"/>
    <p:sldId id="428" r:id="rId69"/>
    <p:sldId id="456" r:id="rId70"/>
    <p:sldId id="367" r:id="rId71"/>
    <p:sldId id="434" r:id="rId72"/>
    <p:sldId id="435" r:id="rId73"/>
    <p:sldId id="432" r:id="rId74"/>
    <p:sldId id="457" r:id="rId75"/>
    <p:sldId id="458" r:id="rId76"/>
    <p:sldId id="371" r:id="rId77"/>
    <p:sldId id="460" r:id="rId78"/>
    <p:sldId id="373" r:id="rId79"/>
    <p:sldId id="374" r:id="rId80"/>
  </p:sldIdLst>
  <p:sldSz cx="9144000" cy="6858000" type="screen4x3"/>
  <p:notesSz cx="6808788" cy="99425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2" autoAdjust="0"/>
    <p:restoredTop sz="94660"/>
  </p:normalViewPr>
  <p:slideViewPr>
    <p:cSldViewPr>
      <p:cViewPr>
        <p:scale>
          <a:sx n="75" d="100"/>
          <a:sy n="75" d="100"/>
        </p:scale>
        <p:origin x="-864" y="-3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 Id="rId86"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50475" cy="497125"/>
          </a:xfrm>
          <a:prstGeom prst="rect">
            <a:avLst/>
          </a:prstGeom>
        </p:spPr>
        <p:txBody>
          <a:bodyPr vert="horz" lIns="91440" tIns="45720" rIns="91440" bIns="45720" rtlCol="0"/>
          <a:lstStyle>
            <a:lvl1pPr algn="l">
              <a:defRPr sz="1200"/>
            </a:lvl1pPr>
          </a:lstStyle>
          <a:p>
            <a:r>
              <a:rPr kumimoji="1" lang="en-US" altLang="ja-JP" smtClean="0"/>
              <a:t>at Sogan University</a:t>
            </a:r>
            <a:endParaRPr kumimoji="1" lang="ja-JP" altLang="en-US"/>
          </a:p>
        </p:txBody>
      </p:sp>
      <p:sp>
        <p:nvSpPr>
          <p:cNvPr id="3" name="日付プレースホルダー 2"/>
          <p:cNvSpPr>
            <a:spLocks noGrp="1"/>
          </p:cNvSpPr>
          <p:nvPr>
            <p:ph type="dt" sz="quarter" idx="1"/>
          </p:nvPr>
        </p:nvSpPr>
        <p:spPr>
          <a:xfrm>
            <a:off x="3856737" y="1"/>
            <a:ext cx="2950475" cy="497125"/>
          </a:xfrm>
          <a:prstGeom prst="rect">
            <a:avLst/>
          </a:prstGeom>
        </p:spPr>
        <p:txBody>
          <a:bodyPr vert="horz" lIns="91440" tIns="45720" rIns="91440" bIns="45720" rtlCol="0"/>
          <a:lstStyle>
            <a:lvl1pPr algn="r">
              <a:defRPr sz="1200"/>
            </a:lvl1pPr>
          </a:lstStyle>
          <a:p>
            <a:r>
              <a:rPr kumimoji="1" lang="en-US" altLang="ja-JP" smtClean="0"/>
              <a:t>5/24/2018</a:t>
            </a:r>
            <a:endParaRPr kumimoji="1" lang="ja-JP" altLang="en-US"/>
          </a:p>
        </p:txBody>
      </p:sp>
      <p:sp>
        <p:nvSpPr>
          <p:cNvPr id="4" name="フッター プレースホルダー 3"/>
          <p:cNvSpPr>
            <a:spLocks noGrp="1"/>
          </p:cNvSpPr>
          <p:nvPr>
            <p:ph type="ftr" sz="quarter" idx="2"/>
          </p:nvPr>
        </p:nvSpPr>
        <p:spPr>
          <a:xfrm>
            <a:off x="0" y="9443663"/>
            <a:ext cx="2950475" cy="49712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737" y="9443663"/>
            <a:ext cx="2950475" cy="497125"/>
          </a:xfrm>
          <a:prstGeom prst="rect">
            <a:avLst/>
          </a:prstGeom>
        </p:spPr>
        <p:txBody>
          <a:bodyPr vert="horz" lIns="91440" tIns="45720" rIns="91440" bIns="45720" rtlCol="0" anchor="b"/>
          <a:lstStyle>
            <a:lvl1pPr algn="r">
              <a:defRPr sz="1200"/>
            </a:lvl1pPr>
          </a:lstStyle>
          <a:p>
            <a:fld id="{B3229A0F-EC52-4D55-A7B8-859E01E41F52}" type="slidenum">
              <a:rPr kumimoji="1" lang="ja-JP" altLang="en-US" smtClean="0"/>
              <a:t>‹#›</a:t>
            </a:fld>
            <a:endParaRPr kumimoji="1" lang="ja-JP" altLang="en-US"/>
          </a:p>
        </p:txBody>
      </p:sp>
    </p:spTree>
    <p:extLst>
      <p:ext uri="{BB962C8B-B14F-4D97-AF65-F5344CB8AC3E}">
        <p14:creationId xmlns:p14="http://schemas.microsoft.com/office/powerpoint/2010/main" val="790780711"/>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853"/>
          </a:xfrm>
          <a:prstGeom prst="rect">
            <a:avLst/>
          </a:prstGeom>
        </p:spPr>
        <p:txBody>
          <a:bodyPr vert="horz" lIns="91440" tIns="45720" rIns="91440" bIns="45720" rtlCol="0"/>
          <a:lstStyle>
            <a:lvl1pPr algn="l">
              <a:defRPr sz="1200"/>
            </a:lvl1pPr>
          </a:lstStyle>
          <a:p>
            <a:r>
              <a:rPr lang="en-US" smtClean="0"/>
              <a:t>at Sogan University</a:t>
            </a:r>
            <a:endParaRPr lang="en-US" dirty="0"/>
          </a:p>
        </p:txBody>
      </p:sp>
      <p:sp>
        <p:nvSpPr>
          <p:cNvPr id="3" name="Date Placeholder 2"/>
          <p:cNvSpPr>
            <a:spLocks noGrp="1"/>
          </p:cNvSpPr>
          <p:nvPr>
            <p:ph type="dt" idx="1"/>
          </p:nvPr>
        </p:nvSpPr>
        <p:spPr>
          <a:xfrm>
            <a:off x="3856737" y="0"/>
            <a:ext cx="2950475" cy="498853"/>
          </a:xfrm>
          <a:prstGeom prst="rect">
            <a:avLst/>
          </a:prstGeom>
        </p:spPr>
        <p:txBody>
          <a:bodyPr vert="horz" lIns="91440" tIns="45720" rIns="91440" bIns="45720" rtlCol="0"/>
          <a:lstStyle>
            <a:lvl1pPr algn="r">
              <a:defRPr sz="1200"/>
            </a:lvl1pPr>
          </a:lstStyle>
          <a:p>
            <a:r>
              <a:rPr lang="en-US" smtClean="0"/>
              <a:t>5/24/2018</a:t>
            </a:r>
            <a:endParaRPr lang="en-US" dirty="0"/>
          </a:p>
        </p:txBody>
      </p:sp>
      <p:sp>
        <p:nvSpPr>
          <p:cNvPr id="4" name="Slide Image Placeholder 3"/>
          <p:cNvSpPr>
            <a:spLocks noGrp="1" noRot="1" noChangeAspect="1"/>
          </p:cNvSpPr>
          <p:nvPr>
            <p:ph type="sldImg" idx="2"/>
          </p:nvPr>
        </p:nvSpPr>
        <p:spPr>
          <a:xfrm>
            <a:off x="1168400" y="1243013"/>
            <a:ext cx="4471988" cy="33559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0879" y="4784835"/>
            <a:ext cx="5447030" cy="3914866"/>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3663"/>
            <a:ext cx="2950475" cy="498851"/>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6737" y="9443663"/>
            <a:ext cx="2950475" cy="498851"/>
          </a:xfrm>
          <a:prstGeom prst="rect">
            <a:avLst/>
          </a:prstGeom>
        </p:spPr>
        <p:txBody>
          <a:bodyPr vert="horz" lIns="91440" tIns="45720" rIns="91440" bIns="45720" rtlCol="0" anchor="b"/>
          <a:lstStyle>
            <a:lvl1pPr algn="r">
              <a:defRPr sz="1200"/>
            </a:lvl1pPr>
          </a:lstStyle>
          <a:p>
            <a:fld id="{8EB1070C-FB52-421E-A20E-418A95FF16AC}" type="slidenum">
              <a:rPr lang="en-US" smtClean="0"/>
              <a:pPr/>
              <a:t>‹#›</a:t>
            </a:fld>
            <a:endParaRPr lang="en-US" dirty="0"/>
          </a:p>
        </p:txBody>
      </p:sp>
    </p:spTree>
    <p:extLst>
      <p:ext uri="{BB962C8B-B14F-4D97-AF65-F5344CB8AC3E}">
        <p14:creationId xmlns:p14="http://schemas.microsoft.com/office/powerpoint/2010/main" val="1784418042"/>
      </p:ext>
    </p:extLst>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use of single and double quotations marks is inconsistent.</a:t>
            </a:r>
          </a:p>
        </p:txBody>
      </p:sp>
      <p:sp>
        <p:nvSpPr>
          <p:cNvPr id="4" name="Slide Number Placeholder 3"/>
          <p:cNvSpPr>
            <a:spLocks noGrp="1"/>
          </p:cNvSpPr>
          <p:nvPr>
            <p:ph type="sldNum" sz="quarter" idx="10"/>
          </p:nvPr>
        </p:nvSpPr>
        <p:spPr/>
        <p:txBody>
          <a:bodyPr/>
          <a:lstStyle/>
          <a:p>
            <a:fld id="{8EB1070C-FB52-421E-A20E-418A95FF16AC}" type="slidenum">
              <a:rPr lang="en-US" smtClean="0"/>
              <a:pPr/>
              <a:t>1</a:t>
            </a:fld>
            <a:endParaRPr lang="en-US" dirty="0"/>
          </a:p>
        </p:txBody>
      </p:sp>
      <p:sp>
        <p:nvSpPr>
          <p:cNvPr id="5" name="日付プレースホルダー 4"/>
          <p:cNvSpPr>
            <a:spLocks noGrp="1"/>
          </p:cNvSpPr>
          <p:nvPr>
            <p:ph type="dt" idx="11"/>
          </p:nvPr>
        </p:nvSpPr>
        <p:spPr/>
        <p:txBody>
          <a:bodyPr/>
          <a:lstStyle/>
          <a:p>
            <a:r>
              <a:rPr lang="en-US" smtClean="0"/>
              <a:t>5/24/2018</a:t>
            </a:r>
            <a:endParaRPr lang="en-US" dirty="0"/>
          </a:p>
        </p:txBody>
      </p:sp>
      <p:sp>
        <p:nvSpPr>
          <p:cNvPr id="6" name="ヘッダー プレースホルダー 5"/>
          <p:cNvSpPr>
            <a:spLocks noGrp="1"/>
          </p:cNvSpPr>
          <p:nvPr>
            <p:ph type="hdr" sz="quarter" idx="12"/>
          </p:nvPr>
        </p:nvSpPr>
        <p:spPr/>
        <p:txBody>
          <a:bodyPr/>
          <a:lstStyle/>
          <a:p>
            <a:r>
              <a:rPr lang="en-US" smtClean="0"/>
              <a:t>at Sogan University</a:t>
            </a:r>
            <a:endParaRPr lang="en-US" dirty="0"/>
          </a:p>
        </p:txBody>
      </p:sp>
    </p:spTree>
    <p:extLst>
      <p:ext uri="{BB962C8B-B14F-4D97-AF65-F5344CB8AC3E}">
        <p14:creationId xmlns:p14="http://schemas.microsoft.com/office/powerpoint/2010/main" val="2234208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meaning of “meet” is not clear; please clarify here and elsewhere as needed.</a:t>
            </a:r>
          </a:p>
        </p:txBody>
      </p:sp>
      <p:sp>
        <p:nvSpPr>
          <p:cNvPr id="4" name="Slide Number Placeholder 3"/>
          <p:cNvSpPr>
            <a:spLocks noGrp="1"/>
          </p:cNvSpPr>
          <p:nvPr>
            <p:ph type="sldNum" sz="quarter" idx="10"/>
          </p:nvPr>
        </p:nvSpPr>
        <p:spPr/>
        <p:txBody>
          <a:bodyPr/>
          <a:lstStyle/>
          <a:p>
            <a:fld id="{8EB1070C-FB52-421E-A20E-418A95FF16AC}" type="slidenum">
              <a:rPr lang="en-US" smtClean="0"/>
              <a:pPr/>
              <a:t>21</a:t>
            </a:fld>
            <a:endParaRPr lang="en-US" dirty="0"/>
          </a:p>
        </p:txBody>
      </p:sp>
      <p:sp>
        <p:nvSpPr>
          <p:cNvPr id="5" name="日付プレースホルダー 4"/>
          <p:cNvSpPr>
            <a:spLocks noGrp="1"/>
          </p:cNvSpPr>
          <p:nvPr>
            <p:ph type="dt" idx="11"/>
          </p:nvPr>
        </p:nvSpPr>
        <p:spPr/>
        <p:txBody>
          <a:bodyPr/>
          <a:lstStyle/>
          <a:p>
            <a:r>
              <a:rPr lang="en-US" smtClean="0"/>
              <a:t>5/24/2018</a:t>
            </a:r>
            <a:endParaRPr lang="en-US" dirty="0"/>
          </a:p>
        </p:txBody>
      </p:sp>
      <p:sp>
        <p:nvSpPr>
          <p:cNvPr id="6" name="ヘッダー プレースホルダー 5"/>
          <p:cNvSpPr>
            <a:spLocks noGrp="1"/>
          </p:cNvSpPr>
          <p:nvPr>
            <p:ph type="hdr" sz="quarter" idx="12"/>
          </p:nvPr>
        </p:nvSpPr>
        <p:spPr/>
        <p:txBody>
          <a:bodyPr/>
          <a:lstStyle/>
          <a:p>
            <a:r>
              <a:rPr lang="en-US" smtClean="0"/>
              <a:t>at Sogan University</a:t>
            </a:r>
            <a:endParaRPr lang="en-US" dirty="0"/>
          </a:p>
        </p:txBody>
      </p:sp>
    </p:spTree>
    <p:extLst>
      <p:ext uri="{BB962C8B-B14F-4D97-AF65-F5344CB8AC3E}">
        <p14:creationId xmlns:p14="http://schemas.microsoft.com/office/powerpoint/2010/main" val="2260078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6695E848-DD34-44A8-BC1D-F8EF4BC07C94}" type="datetime1">
              <a:rPr kumimoji="1" lang="ja-JP" altLang="en-US" smtClean="0"/>
              <a:t>2018/5/24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6D4803A-C817-4AC7-ABDF-B8E149F8B2C8}" type="datetime1">
              <a:rPr kumimoji="1" lang="ja-JP" altLang="en-US" smtClean="0"/>
              <a:t>2018/5/24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8540428D-FCB6-4C47-A60D-1A7C98D4D733}" type="datetime1">
              <a:rPr kumimoji="1" lang="ja-JP" altLang="en-US" smtClean="0"/>
              <a:t>2018/5/24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AF122F6F-C3BE-4454-9DA3-6626BFB6B1B5}" type="datetime1">
              <a:rPr kumimoji="1" lang="ja-JP" altLang="en-US" smtClean="0"/>
              <a:t>2018/5/24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7180B676-F0AD-4D8D-A667-2E94478A15C8}" type="datetime1">
              <a:rPr kumimoji="1" lang="ja-JP" altLang="en-US" smtClean="0"/>
              <a:t>2018/5/24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76A3E7E8-71BB-452C-AB0C-B5422961F9E2}" type="datetime1">
              <a:rPr kumimoji="1" lang="ja-JP" altLang="en-US" smtClean="0"/>
              <a:t>2018/5/24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C7AF9C32-C351-477F-9EA2-0255EFAB1C8C}" type="datetime1">
              <a:rPr kumimoji="1" lang="ja-JP" altLang="en-US" smtClean="0"/>
              <a:t>2018/5/24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9FE29C66-245C-4496-B8B4-9D931C411DAF}" type="datetime1">
              <a:rPr kumimoji="1" lang="ja-JP" altLang="en-US" smtClean="0"/>
              <a:t>2018/5/24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AA1815D-10CD-45BF-89E9-086A42B6199F}" type="datetime1">
              <a:rPr kumimoji="1" lang="ja-JP" altLang="en-US" smtClean="0"/>
              <a:t>2018/5/24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544E001-5D75-48FA-AF4D-0E372FB4A3C6}" type="datetime1">
              <a:rPr kumimoji="1" lang="ja-JP" altLang="en-US" smtClean="0"/>
              <a:t>2018/5/24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D27D2071-8F19-454D-AA9C-7DCA22437BBC}" type="datetime1">
              <a:rPr kumimoji="1" lang="ja-JP" altLang="en-US" smtClean="0"/>
              <a:t>2018/5/24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75C82C-0A1C-424A-8D86-F7B9E57E3D8C}" type="datetime1">
              <a:rPr kumimoji="1" lang="ja-JP" altLang="en-US" smtClean="0"/>
              <a:t>2018/5/24</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179512" y="1196752"/>
            <a:ext cx="8892480" cy="4525963"/>
          </a:xfrm>
        </p:spPr>
        <p:txBody>
          <a:bodyPr>
            <a:normAutofit/>
          </a:bodyPr>
          <a:lstStyle/>
          <a:p>
            <a:pPr marL="0" indent="0">
              <a:buNone/>
            </a:pPr>
            <a:r>
              <a:rPr lang="en-US" altLang="ja-JP" dirty="0" smtClean="0"/>
              <a:t>Meaning </a:t>
            </a:r>
            <a:r>
              <a:rPr lang="en-US" altLang="ja-JP" dirty="0"/>
              <a:t>as Role in Question-Answer-Inferences:</a:t>
            </a:r>
            <a:endParaRPr lang="ja-JP" altLang="ja-JP" dirty="0"/>
          </a:p>
          <a:p>
            <a:pPr marL="0" indent="0">
              <a:buNone/>
            </a:pPr>
            <a:r>
              <a:rPr lang="ja-JP" altLang="en-US" dirty="0" smtClean="0"/>
              <a:t>　　</a:t>
            </a:r>
            <a:r>
              <a:rPr lang="en-US" altLang="ja-JP" dirty="0" smtClean="0"/>
              <a:t>Beyond </a:t>
            </a:r>
            <a:r>
              <a:rPr lang="en-US" altLang="ja-JP" dirty="0"/>
              <a:t>Robert </a:t>
            </a:r>
            <a:r>
              <a:rPr lang="en-US" altLang="ja-JP" dirty="0" err="1"/>
              <a:t>Brandom’s</a:t>
            </a:r>
            <a:r>
              <a:rPr lang="en-US" altLang="ja-JP" dirty="0"/>
              <a:t> inferential semantics</a:t>
            </a:r>
            <a:endParaRPr lang="ja-JP" altLang="ja-JP" sz="2800" dirty="0"/>
          </a:p>
          <a:p>
            <a:pPr marL="0" indent="0">
              <a:buNone/>
            </a:pPr>
            <a:r>
              <a:rPr kumimoji="1" lang="ja-JP" altLang="en-US" sz="2800" dirty="0"/>
              <a:t>　　　</a:t>
            </a:r>
            <a:r>
              <a:rPr kumimoji="1" lang="ja-JP" altLang="en-US" sz="2800" dirty="0" smtClean="0"/>
              <a:t>　　　　　　　　　　</a:t>
            </a:r>
            <a:endParaRPr kumimoji="1" lang="en-US" altLang="ja-JP" sz="2800" dirty="0" smtClean="0"/>
          </a:p>
          <a:p>
            <a:pPr marL="0" indent="0">
              <a:buNone/>
            </a:pPr>
            <a:r>
              <a:rPr lang="ja-JP" altLang="en-US" sz="2800" dirty="0"/>
              <a:t>　</a:t>
            </a:r>
            <a:r>
              <a:rPr lang="ja-JP" altLang="en-US" sz="2800" dirty="0" smtClean="0"/>
              <a:t>　　　　　　　　　　　　　Ｙｕｋｉｏ　ＩＲＩＥ</a:t>
            </a:r>
            <a:endParaRPr kumimoji="1" lang="en-US" altLang="ja-JP" sz="2800" dirty="0"/>
          </a:p>
          <a:p>
            <a:endParaRPr lang="en-US" altLang="ja-JP" sz="2800" dirty="0"/>
          </a:p>
          <a:p>
            <a:pPr marL="0" indent="0" algn="ctr">
              <a:buNone/>
            </a:pPr>
            <a:r>
              <a:rPr lang="en-US" altLang="ja-JP" sz="2800" dirty="0" err="1" smtClean="0"/>
              <a:t>Sogang</a:t>
            </a:r>
            <a:r>
              <a:rPr lang="ja-JP" altLang="en-US" sz="2800" dirty="0" smtClean="0"/>
              <a:t> </a:t>
            </a:r>
            <a:r>
              <a:rPr lang="en-US" altLang="ja-JP" sz="2800" dirty="0" smtClean="0"/>
              <a:t>University</a:t>
            </a:r>
            <a:endParaRPr lang="en-US" altLang="ja-JP" sz="2800" dirty="0"/>
          </a:p>
          <a:p>
            <a:pPr marL="0" indent="0" algn="ctr">
              <a:buNone/>
            </a:pPr>
            <a:r>
              <a:rPr lang="en-US" altLang="ja-JP" sz="2800" dirty="0"/>
              <a:t>May 23, 2018</a:t>
            </a:r>
          </a:p>
          <a:p>
            <a:endParaRPr kumimoji="1" lang="ja-JP" altLang="en-US" sz="2800"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1</a:t>
            </a:fld>
            <a:endParaRPr kumimoji="1" lang="ja-JP" altLang="en-US"/>
          </a:p>
        </p:txBody>
      </p:sp>
    </p:spTree>
    <p:extLst>
      <p:ext uri="{BB962C8B-B14F-4D97-AF65-F5344CB8AC3E}">
        <p14:creationId xmlns:p14="http://schemas.microsoft.com/office/powerpoint/2010/main" val="778168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23528" y="260648"/>
            <a:ext cx="8640960" cy="6408712"/>
          </a:xfrm>
        </p:spPr>
        <p:txBody>
          <a:bodyPr>
            <a:normAutofit fontScale="70000" lnSpcReduction="20000"/>
          </a:bodyPr>
          <a:lstStyle/>
          <a:p>
            <a:pPr marL="0" indent="0">
              <a:buNone/>
            </a:pPr>
            <a:r>
              <a:rPr lang="en-US" altLang="ja-JP" sz="4000" b="1" dirty="0"/>
              <a:t>1.2 A practical inference </a:t>
            </a:r>
            <a:r>
              <a:rPr lang="en-US" altLang="ja-JP" sz="4000" b="1" i="1" dirty="0"/>
              <a:t>presupposes</a:t>
            </a:r>
            <a:r>
              <a:rPr lang="en-US" altLang="ja-JP" sz="4000" b="1" dirty="0"/>
              <a:t> a practical question</a:t>
            </a:r>
            <a:endParaRPr lang="ja-JP" altLang="ja-JP" sz="4000" b="1" dirty="0"/>
          </a:p>
          <a:p>
            <a:pPr marL="0" indent="0">
              <a:buNone/>
            </a:pPr>
            <a:r>
              <a:rPr lang="en-US" altLang="ja-JP" sz="4000" dirty="0" smtClean="0"/>
              <a:t>Also in </a:t>
            </a:r>
            <a:r>
              <a:rPr lang="en-US" altLang="ja-JP" sz="4000" dirty="0"/>
              <a:t>practical inferences, many sentences are deduced as conclusions from </a:t>
            </a:r>
            <a:r>
              <a:rPr lang="en-US" altLang="ja-JP" sz="4000" dirty="0" smtClean="0"/>
              <a:t>same premises</a:t>
            </a:r>
            <a:r>
              <a:rPr lang="en-US" altLang="ja-JP" sz="4000" dirty="0"/>
              <a:t>. </a:t>
            </a:r>
            <a:endParaRPr lang="ja-JP" altLang="ja-JP" sz="4000" dirty="0"/>
          </a:p>
          <a:p>
            <a:pPr marL="0" indent="0">
              <a:buNone/>
            </a:pPr>
            <a:r>
              <a:rPr lang="en-US" altLang="ja-JP" sz="4000" dirty="0" smtClean="0"/>
              <a:t>  </a:t>
            </a:r>
            <a:r>
              <a:rPr lang="en-US" altLang="ja-JP" sz="4000" dirty="0"/>
              <a:t> </a:t>
            </a:r>
            <a:endParaRPr lang="ja-JP" altLang="ja-JP" sz="4000" dirty="0"/>
          </a:p>
          <a:p>
            <a:pPr marL="0" indent="0">
              <a:buNone/>
            </a:pPr>
            <a:r>
              <a:rPr lang="ja-JP" altLang="ja-JP" sz="4000" dirty="0"/>
              <a:t>　　</a:t>
            </a:r>
            <a:r>
              <a:rPr lang="en-US" altLang="ja-JP" sz="4000" dirty="0">
                <a:solidFill>
                  <a:srgbClr val="C00000"/>
                </a:solidFill>
              </a:rPr>
              <a:t>     I shall do X.</a:t>
            </a:r>
            <a:endParaRPr lang="ja-JP" altLang="ja-JP" sz="4000" dirty="0">
              <a:solidFill>
                <a:srgbClr val="C00000"/>
              </a:solidFill>
            </a:endParaRPr>
          </a:p>
          <a:p>
            <a:pPr marL="0" indent="0">
              <a:buNone/>
            </a:pPr>
            <a:r>
              <a:rPr lang="en-US" altLang="ja-JP" sz="4000" dirty="0">
                <a:solidFill>
                  <a:srgbClr val="C00000"/>
                </a:solidFill>
              </a:rPr>
              <a:t>  </a:t>
            </a:r>
            <a:r>
              <a:rPr lang="en-US" altLang="ja-JP" sz="4000" u="sng" dirty="0">
                <a:solidFill>
                  <a:srgbClr val="C00000"/>
                </a:solidFill>
              </a:rPr>
              <a:t>        The only measure of doing X is doing Y.   </a:t>
            </a:r>
            <a:endParaRPr lang="ja-JP" altLang="ja-JP" sz="4000" dirty="0">
              <a:solidFill>
                <a:srgbClr val="C00000"/>
              </a:solidFill>
            </a:endParaRPr>
          </a:p>
          <a:p>
            <a:pPr marL="0" indent="0">
              <a:buNone/>
            </a:pPr>
            <a:r>
              <a:rPr lang="ja-JP" altLang="ja-JP" sz="4000" dirty="0">
                <a:solidFill>
                  <a:srgbClr val="C00000"/>
                </a:solidFill>
              </a:rPr>
              <a:t>　</a:t>
            </a:r>
            <a:r>
              <a:rPr lang="en-US" altLang="ja-JP" sz="4000" dirty="0">
                <a:solidFill>
                  <a:srgbClr val="C00000"/>
                </a:solidFill>
              </a:rPr>
              <a:t>∴</a:t>
            </a:r>
            <a:r>
              <a:rPr lang="ja-JP" altLang="ja-JP" sz="4000" dirty="0">
                <a:solidFill>
                  <a:srgbClr val="C00000"/>
                </a:solidFill>
              </a:rPr>
              <a:t>　</a:t>
            </a:r>
            <a:r>
              <a:rPr lang="en-US" altLang="ja-JP" sz="4000" dirty="0">
                <a:solidFill>
                  <a:srgbClr val="C00000"/>
                </a:solidFill>
              </a:rPr>
              <a:t>I shall do Y.</a:t>
            </a:r>
            <a:endParaRPr lang="ja-JP" altLang="ja-JP" sz="4000" dirty="0">
              <a:solidFill>
                <a:srgbClr val="C00000"/>
              </a:solidFill>
            </a:endParaRPr>
          </a:p>
          <a:p>
            <a:pPr marL="0" indent="0">
              <a:buNone/>
            </a:pPr>
            <a:r>
              <a:rPr lang="en-US" altLang="ja-JP" sz="4000" dirty="0">
                <a:solidFill>
                  <a:srgbClr val="C00000"/>
                </a:solidFill>
              </a:rPr>
              <a:t>          If I cannot do Y, I give up doing X.</a:t>
            </a:r>
            <a:endParaRPr lang="ja-JP" altLang="ja-JP" sz="4000" dirty="0">
              <a:solidFill>
                <a:srgbClr val="C00000"/>
              </a:solidFill>
            </a:endParaRPr>
          </a:p>
          <a:p>
            <a:pPr marL="0" indent="0">
              <a:buNone/>
            </a:pPr>
            <a:r>
              <a:rPr lang="en-US" altLang="ja-JP" sz="4000" dirty="0">
                <a:solidFill>
                  <a:srgbClr val="C00000"/>
                </a:solidFill>
              </a:rPr>
              <a:t>          If I do not want to do Y, I must give up doing X.</a:t>
            </a:r>
            <a:endParaRPr lang="ja-JP" altLang="ja-JP" sz="4000" dirty="0">
              <a:solidFill>
                <a:srgbClr val="C00000"/>
              </a:solidFill>
            </a:endParaRPr>
          </a:p>
          <a:p>
            <a:pPr marL="0" indent="0">
              <a:buNone/>
            </a:pPr>
            <a:r>
              <a:rPr lang="en-US" altLang="ja-JP" sz="4000" dirty="0">
                <a:solidFill>
                  <a:srgbClr val="C00000"/>
                </a:solidFill>
              </a:rPr>
              <a:t>          If I intend to do X, I need to intend to do Y</a:t>
            </a:r>
            <a:r>
              <a:rPr lang="en-US" altLang="ja-JP" sz="4000" dirty="0" smtClean="0">
                <a:solidFill>
                  <a:srgbClr val="C00000"/>
                </a:solidFill>
              </a:rPr>
              <a:t>.</a:t>
            </a:r>
          </a:p>
          <a:p>
            <a:pPr marL="0" indent="0">
              <a:buNone/>
            </a:pPr>
            <a:endParaRPr lang="en-US" altLang="ja-JP" sz="4000" dirty="0">
              <a:solidFill>
                <a:srgbClr val="C00000"/>
              </a:solidFill>
            </a:endParaRPr>
          </a:p>
          <a:p>
            <a:pPr marL="0" indent="0">
              <a:buNone/>
            </a:pPr>
            <a:r>
              <a:rPr lang="en-US" altLang="ja-JP" sz="4000" dirty="0">
                <a:solidFill>
                  <a:schemeClr val="bg2">
                    <a:lumMod val="90000"/>
                  </a:schemeClr>
                </a:solidFill>
              </a:rPr>
              <a:t>Why “I shall do Y” was selected as the conclusion from among many candidates?  </a:t>
            </a:r>
          </a:p>
          <a:p>
            <a:pPr marL="0" indent="0">
              <a:buNone/>
            </a:pPr>
            <a:endParaRPr lang="ja-JP" altLang="ja-JP" dirty="0">
              <a:solidFill>
                <a:srgbClr val="C00000"/>
              </a:solidFill>
            </a:endParaRPr>
          </a:p>
          <a:p>
            <a:pPr marL="0" indent="0">
              <a:buNone/>
            </a:pPr>
            <a:r>
              <a:rPr lang="en-US" altLang="ja-JP" dirty="0"/>
              <a:t> </a:t>
            </a: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10</a:t>
            </a:fld>
            <a:endParaRPr kumimoji="1" lang="ja-JP" altLang="en-US"/>
          </a:p>
        </p:txBody>
      </p:sp>
    </p:spTree>
    <p:extLst>
      <p:ext uri="{BB962C8B-B14F-4D97-AF65-F5344CB8AC3E}">
        <p14:creationId xmlns:p14="http://schemas.microsoft.com/office/powerpoint/2010/main" val="4267776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23528" y="260648"/>
            <a:ext cx="8640960" cy="6408712"/>
          </a:xfrm>
        </p:spPr>
        <p:txBody>
          <a:bodyPr>
            <a:normAutofit fontScale="70000" lnSpcReduction="20000"/>
          </a:bodyPr>
          <a:lstStyle/>
          <a:p>
            <a:pPr marL="0" indent="0">
              <a:buNone/>
            </a:pPr>
            <a:r>
              <a:rPr lang="en-US" altLang="ja-JP" sz="4000" b="1" dirty="0"/>
              <a:t>1.2 A practical inference </a:t>
            </a:r>
            <a:r>
              <a:rPr lang="en-US" altLang="ja-JP" sz="4000" b="1" i="1" dirty="0"/>
              <a:t>presupposes</a:t>
            </a:r>
            <a:r>
              <a:rPr lang="en-US" altLang="ja-JP" sz="4000" b="1" dirty="0"/>
              <a:t> a practical question</a:t>
            </a:r>
            <a:endParaRPr lang="ja-JP" altLang="ja-JP" sz="4000" b="1" dirty="0"/>
          </a:p>
          <a:p>
            <a:pPr marL="0" indent="0">
              <a:buNone/>
            </a:pPr>
            <a:r>
              <a:rPr lang="en-US" altLang="ja-JP" sz="4000" dirty="0" smtClean="0"/>
              <a:t>Also in </a:t>
            </a:r>
            <a:r>
              <a:rPr lang="en-US" altLang="ja-JP" sz="4000" dirty="0"/>
              <a:t>practical inferences, many sentences are deduced as conclusions from </a:t>
            </a:r>
            <a:r>
              <a:rPr lang="en-US" altLang="ja-JP" sz="4000" dirty="0" smtClean="0"/>
              <a:t>same premises</a:t>
            </a:r>
            <a:r>
              <a:rPr lang="en-US" altLang="ja-JP" sz="4000" dirty="0"/>
              <a:t>. </a:t>
            </a:r>
            <a:endParaRPr lang="ja-JP" altLang="ja-JP" sz="4000" dirty="0"/>
          </a:p>
          <a:p>
            <a:pPr marL="0" indent="0">
              <a:buNone/>
            </a:pPr>
            <a:r>
              <a:rPr lang="en-US" altLang="ja-JP" sz="4000" dirty="0" smtClean="0"/>
              <a:t>  </a:t>
            </a:r>
            <a:r>
              <a:rPr lang="en-US" altLang="ja-JP" sz="4000" dirty="0"/>
              <a:t> </a:t>
            </a:r>
            <a:endParaRPr lang="ja-JP" altLang="ja-JP" sz="4000" dirty="0"/>
          </a:p>
          <a:p>
            <a:pPr marL="0" indent="0">
              <a:buNone/>
            </a:pPr>
            <a:r>
              <a:rPr lang="ja-JP" altLang="ja-JP" sz="4000" dirty="0"/>
              <a:t>　　</a:t>
            </a:r>
            <a:r>
              <a:rPr lang="en-US" altLang="ja-JP" sz="4000" dirty="0">
                <a:solidFill>
                  <a:srgbClr val="C00000"/>
                </a:solidFill>
              </a:rPr>
              <a:t>     I shall do X.</a:t>
            </a:r>
            <a:endParaRPr lang="ja-JP" altLang="ja-JP" sz="4000" dirty="0">
              <a:solidFill>
                <a:srgbClr val="C00000"/>
              </a:solidFill>
            </a:endParaRPr>
          </a:p>
          <a:p>
            <a:pPr marL="0" indent="0">
              <a:buNone/>
            </a:pPr>
            <a:r>
              <a:rPr lang="en-US" altLang="ja-JP" sz="4000" dirty="0">
                <a:solidFill>
                  <a:srgbClr val="C00000"/>
                </a:solidFill>
              </a:rPr>
              <a:t>  </a:t>
            </a:r>
            <a:r>
              <a:rPr lang="en-US" altLang="ja-JP" sz="4000" u="sng" dirty="0">
                <a:solidFill>
                  <a:srgbClr val="C00000"/>
                </a:solidFill>
              </a:rPr>
              <a:t>        The only measure of doing X is doing Y.   </a:t>
            </a:r>
            <a:endParaRPr lang="ja-JP" altLang="ja-JP" sz="4000" dirty="0">
              <a:solidFill>
                <a:srgbClr val="C00000"/>
              </a:solidFill>
            </a:endParaRPr>
          </a:p>
          <a:p>
            <a:pPr marL="0" indent="0">
              <a:buNone/>
            </a:pPr>
            <a:r>
              <a:rPr lang="ja-JP" altLang="ja-JP" sz="4000" dirty="0">
                <a:solidFill>
                  <a:srgbClr val="C00000"/>
                </a:solidFill>
              </a:rPr>
              <a:t>　</a:t>
            </a:r>
            <a:r>
              <a:rPr lang="en-US" altLang="ja-JP" sz="4000" dirty="0">
                <a:solidFill>
                  <a:srgbClr val="C00000"/>
                </a:solidFill>
              </a:rPr>
              <a:t>∴</a:t>
            </a:r>
            <a:r>
              <a:rPr lang="ja-JP" altLang="ja-JP" sz="4000" dirty="0">
                <a:solidFill>
                  <a:srgbClr val="C00000"/>
                </a:solidFill>
              </a:rPr>
              <a:t>　</a:t>
            </a:r>
            <a:r>
              <a:rPr lang="en-US" altLang="ja-JP" sz="4000" dirty="0">
                <a:solidFill>
                  <a:srgbClr val="C00000"/>
                </a:solidFill>
              </a:rPr>
              <a:t>I shall do Y.</a:t>
            </a:r>
            <a:endParaRPr lang="ja-JP" altLang="ja-JP" sz="4000" dirty="0">
              <a:solidFill>
                <a:srgbClr val="C00000"/>
              </a:solidFill>
            </a:endParaRPr>
          </a:p>
          <a:p>
            <a:pPr marL="0" indent="0">
              <a:buNone/>
            </a:pPr>
            <a:r>
              <a:rPr lang="en-US" altLang="ja-JP" sz="4000" dirty="0">
                <a:solidFill>
                  <a:srgbClr val="C00000"/>
                </a:solidFill>
              </a:rPr>
              <a:t>          If I cannot do Y, I give up doing X.</a:t>
            </a:r>
            <a:endParaRPr lang="ja-JP" altLang="ja-JP" sz="4000" dirty="0">
              <a:solidFill>
                <a:srgbClr val="C00000"/>
              </a:solidFill>
            </a:endParaRPr>
          </a:p>
          <a:p>
            <a:pPr marL="0" indent="0">
              <a:buNone/>
            </a:pPr>
            <a:r>
              <a:rPr lang="en-US" altLang="ja-JP" sz="4000" dirty="0">
                <a:solidFill>
                  <a:srgbClr val="C00000"/>
                </a:solidFill>
              </a:rPr>
              <a:t>          If I do not want to do Y, I must give up doing X.</a:t>
            </a:r>
            <a:endParaRPr lang="ja-JP" altLang="ja-JP" sz="4000" dirty="0">
              <a:solidFill>
                <a:srgbClr val="C00000"/>
              </a:solidFill>
            </a:endParaRPr>
          </a:p>
          <a:p>
            <a:pPr marL="0" indent="0">
              <a:buNone/>
            </a:pPr>
            <a:r>
              <a:rPr lang="en-US" altLang="ja-JP" sz="4000" dirty="0">
                <a:solidFill>
                  <a:srgbClr val="C00000"/>
                </a:solidFill>
              </a:rPr>
              <a:t>          If I intend to do X, I need to intend to do Y</a:t>
            </a:r>
            <a:r>
              <a:rPr lang="en-US" altLang="ja-JP" sz="4000" dirty="0" smtClean="0">
                <a:solidFill>
                  <a:srgbClr val="C00000"/>
                </a:solidFill>
              </a:rPr>
              <a:t>.</a:t>
            </a:r>
          </a:p>
          <a:p>
            <a:pPr marL="0" indent="0">
              <a:buNone/>
            </a:pPr>
            <a:endParaRPr lang="en-US" altLang="ja-JP" sz="4000" dirty="0">
              <a:solidFill>
                <a:srgbClr val="C00000"/>
              </a:solidFill>
            </a:endParaRPr>
          </a:p>
          <a:p>
            <a:pPr marL="0" indent="0">
              <a:buNone/>
            </a:pPr>
            <a:r>
              <a:rPr lang="en-US" altLang="ja-JP" sz="4000" dirty="0"/>
              <a:t>Why </a:t>
            </a:r>
            <a:r>
              <a:rPr lang="en-US" altLang="ja-JP" sz="4000" dirty="0">
                <a:solidFill>
                  <a:srgbClr val="FF0000"/>
                </a:solidFill>
              </a:rPr>
              <a:t>“I shall do Y” </a:t>
            </a:r>
            <a:r>
              <a:rPr lang="en-US" altLang="ja-JP" sz="4000" dirty="0"/>
              <a:t>was selected as the conclusion from among many candidates?  </a:t>
            </a:r>
          </a:p>
          <a:p>
            <a:pPr marL="0" indent="0">
              <a:buNone/>
            </a:pPr>
            <a:endParaRPr lang="ja-JP" altLang="ja-JP" dirty="0">
              <a:solidFill>
                <a:srgbClr val="C00000"/>
              </a:solidFill>
            </a:endParaRPr>
          </a:p>
          <a:p>
            <a:pPr marL="0" indent="0">
              <a:buNone/>
            </a:pPr>
            <a:r>
              <a:rPr lang="en-US" altLang="ja-JP" dirty="0"/>
              <a:t> </a:t>
            </a: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11</a:t>
            </a:fld>
            <a:endParaRPr kumimoji="1" lang="ja-JP" altLang="en-US"/>
          </a:p>
        </p:txBody>
      </p:sp>
    </p:spTree>
    <p:extLst>
      <p:ext uri="{BB962C8B-B14F-4D97-AF65-F5344CB8AC3E}">
        <p14:creationId xmlns:p14="http://schemas.microsoft.com/office/powerpoint/2010/main" val="6603673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260648"/>
            <a:ext cx="8229600" cy="6336704"/>
          </a:xfrm>
        </p:spPr>
        <p:txBody>
          <a:bodyPr>
            <a:normAutofit fontScale="62500" lnSpcReduction="20000"/>
          </a:bodyPr>
          <a:lstStyle/>
          <a:p>
            <a:pPr marL="0" indent="0">
              <a:buNone/>
            </a:pPr>
            <a:r>
              <a:rPr lang="en-US" altLang="ja-JP" sz="4000" dirty="0" smtClean="0"/>
              <a:t>We could </a:t>
            </a:r>
            <a:r>
              <a:rPr lang="en-US" altLang="ja-JP" sz="4000" dirty="0"/>
              <a:t>consider that </a:t>
            </a:r>
            <a:r>
              <a:rPr lang="en-US" altLang="ja-JP" sz="4000" dirty="0">
                <a:solidFill>
                  <a:srgbClr val="FF0000"/>
                </a:solidFill>
              </a:rPr>
              <a:t>the inference is performed in response to a practical question</a:t>
            </a:r>
            <a:r>
              <a:rPr lang="en-US" altLang="ja-JP" sz="4000" dirty="0"/>
              <a:t>. </a:t>
            </a:r>
          </a:p>
          <a:p>
            <a:pPr marL="0" indent="0">
              <a:buNone/>
            </a:pPr>
            <a:r>
              <a:rPr lang="en-US" altLang="ja-JP" sz="4000" dirty="0"/>
              <a:t>      For example,</a:t>
            </a:r>
          </a:p>
          <a:p>
            <a:pPr marL="0" indent="0">
              <a:buNone/>
            </a:pPr>
            <a:r>
              <a:rPr lang="en-US" altLang="ja-JP" sz="4000" dirty="0"/>
              <a:t>                I shall do X.</a:t>
            </a:r>
            <a:endParaRPr lang="ja-JP" altLang="ja-JP" sz="4000" dirty="0"/>
          </a:p>
          <a:p>
            <a:pPr marL="0" indent="0">
              <a:buNone/>
            </a:pPr>
            <a:r>
              <a:rPr lang="en-US" altLang="ja-JP" sz="4000" dirty="0">
                <a:solidFill>
                  <a:srgbClr val="FF0000"/>
                </a:solidFill>
              </a:rPr>
              <a:t>              </a:t>
            </a:r>
            <a:r>
              <a:rPr lang="en-US" altLang="ja-JP" sz="4000" i="1" dirty="0">
                <a:solidFill>
                  <a:srgbClr val="FF0000"/>
                </a:solidFill>
              </a:rPr>
              <a:t> What shall I do to do X?</a:t>
            </a:r>
            <a:r>
              <a:rPr lang="en-US" altLang="ja-JP" sz="4000" dirty="0">
                <a:solidFill>
                  <a:srgbClr val="FF0000"/>
                </a:solidFill>
              </a:rPr>
              <a:t> </a:t>
            </a:r>
            <a:endParaRPr lang="ja-JP" altLang="ja-JP" sz="4000" dirty="0">
              <a:solidFill>
                <a:srgbClr val="FF0000"/>
              </a:solidFill>
            </a:endParaRPr>
          </a:p>
          <a:p>
            <a:pPr marL="0" indent="0">
              <a:buNone/>
            </a:pPr>
            <a:r>
              <a:rPr lang="en-US" altLang="ja-JP" sz="4000" u="sng" dirty="0"/>
              <a:t>               The only measure of doing X is doing Y.   </a:t>
            </a:r>
            <a:endParaRPr lang="ja-JP" altLang="ja-JP" sz="4000" dirty="0"/>
          </a:p>
          <a:p>
            <a:pPr marL="0" indent="0">
              <a:buNone/>
            </a:pPr>
            <a:r>
              <a:rPr lang="ja-JP" altLang="ja-JP" sz="4000" dirty="0"/>
              <a:t>　　　</a:t>
            </a:r>
            <a:r>
              <a:rPr lang="en-US" altLang="ja-JP" sz="4000" dirty="0"/>
              <a:t>∴</a:t>
            </a:r>
            <a:r>
              <a:rPr lang="ja-JP" altLang="ja-JP" sz="4000" dirty="0"/>
              <a:t>　</a:t>
            </a:r>
            <a:r>
              <a:rPr lang="en-US" altLang="ja-JP" sz="4000" dirty="0"/>
              <a:t>I shall do Y.</a:t>
            </a:r>
            <a:endParaRPr lang="ja-JP" altLang="ja-JP" sz="4000" dirty="0"/>
          </a:p>
          <a:p>
            <a:pPr marL="0" indent="0">
              <a:buNone/>
            </a:pPr>
            <a:r>
              <a:rPr lang="en-US" altLang="ja-JP" sz="4000" dirty="0">
                <a:solidFill>
                  <a:schemeClr val="bg2">
                    <a:lumMod val="90000"/>
                  </a:schemeClr>
                </a:solidFill>
              </a:rPr>
              <a:t>A practical inference is therefore the process of answering a practical question. Thus, we can explain why the utterance of the intention “I shall do Y” follows from the initial two premises.</a:t>
            </a:r>
            <a:endParaRPr lang="ja-JP" altLang="ja-JP" sz="4000" dirty="0">
              <a:solidFill>
                <a:schemeClr val="bg2">
                  <a:lumMod val="90000"/>
                </a:schemeClr>
              </a:solidFill>
            </a:endParaRPr>
          </a:p>
          <a:p>
            <a:pPr marL="0" indent="0">
              <a:buNone/>
            </a:pPr>
            <a:r>
              <a:rPr lang="en-US" altLang="ja-JP" sz="1300" dirty="0" smtClean="0"/>
              <a:t>   </a:t>
            </a:r>
            <a:r>
              <a:rPr lang="en-US" altLang="ja-JP" sz="1300" dirty="0" smtClean="0"/>
              <a:t>   </a:t>
            </a:r>
            <a:endParaRPr lang="en-US" altLang="ja-JP" sz="1300" dirty="0" smtClean="0"/>
          </a:p>
          <a:p>
            <a:pPr marL="0" indent="0">
              <a:buNone/>
            </a:pPr>
            <a:r>
              <a:rPr lang="en-US" altLang="ja-JP" sz="4000" dirty="0" smtClean="0">
                <a:solidFill>
                  <a:schemeClr val="bg2">
                    <a:lumMod val="90000"/>
                  </a:schemeClr>
                </a:solidFill>
              </a:rPr>
              <a:t>In this case the </a:t>
            </a:r>
            <a:r>
              <a:rPr lang="en-US" altLang="ja-JP" sz="4000" dirty="0">
                <a:solidFill>
                  <a:schemeClr val="bg2">
                    <a:lumMod val="90000"/>
                  </a:schemeClr>
                </a:solidFill>
              </a:rPr>
              <a:t>question ‘</a:t>
            </a:r>
            <a:r>
              <a:rPr lang="en-US" altLang="ja-JP" sz="4000" i="1" dirty="0">
                <a:solidFill>
                  <a:schemeClr val="bg2">
                    <a:lumMod val="90000"/>
                  </a:schemeClr>
                </a:solidFill>
              </a:rPr>
              <a:t>What shall I do to do X?</a:t>
            </a:r>
            <a:r>
              <a:rPr lang="en-US" altLang="ja-JP" sz="4000" dirty="0">
                <a:solidFill>
                  <a:schemeClr val="bg2">
                    <a:lumMod val="90000"/>
                  </a:schemeClr>
                </a:solidFill>
              </a:rPr>
              <a:t> ’ entails the intention ‘I shall do X</a:t>
            </a:r>
            <a:r>
              <a:rPr lang="en-US" altLang="ja-JP" sz="4000" dirty="0" smtClean="0">
                <a:solidFill>
                  <a:schemeClr val="bg2">
                    <a:lumMod val="90000"/>
                  </a:schemeClr>
                </a:solidFill>
              </a:rPr>
              <a:t>’. </a:t>
            </a:r>
            <a:r>
              <a:rPr lang="en-US" altLang="ja-JP" sz="4000" dirty="0">
                <a:solidFill>
                  <a:schemeClr val="bg2">
                    <a:lumMod val="90000"/>
                  </a:schemeClr>
                </a:solidFill>
              </a:rPr>
              <a:t>Therefore, we could omit it as follows.</a:t>
            </a:r>
          </a:p>
          <a:p>
            <a:pPr marL="0" indent="0">
              <a:buNone/>
            </a:pPr>
            <a:r>
              <a:rPr lang="en-US" altLang="ja-JP" sz="4000" dirty="0">
                <a:solidFill>
                  <a:schemeClr val="bg2">
                    <a:lumMod val="90000"/>
                  </a:schemeClr>
                </a:solidFill>
              </a:rPr>
              <a:t>              </a:t>
            </a:r>
            <a:r>
              <a:rPr lang="en-US" altLang="ja-JP" sz="4000" i="1" dirty="0">
                <a:solidFill>
                  <a:schemeClr val="bg2">
                    <a:lumMod val="90000"/>
                  </a:schemeClr>
                </a:solidFill>
              </a:rPr>
              <a:t> What shall I do to do X?</a:t>
            </a:r>
            <a:r>
              <a:rPr lang="en-US" altLang="ja-JP" sz="4000" dirty="0">
                <a:solidFill>
                  <a:schemeClr val="bg2">
                    <a:lumMod val="90000"/>
                  </a:schemeClr>
                </a:solidFill>
              </a:rPr>
              <a:t> </a:t>
            </a:r>
            <a:endParaRPr lang="ja-JP" altLang="ja-JP" sz="4000" dirty="0">
              <a:solidFill>
                <a:schemeClr val="bg2">
                  <a:lumMod val="90000"/>
                </a:schemeClr>
              </a:solidFill>
            </a:endParaRPr>
          </a:p>
          <a:p>
            <a:pPr marL="0" indent="0">
              <a:buNone/>
            </a:pPr>
            <a:r>
              <a:rPr lang="en-US" altLang="ja-JP" sz="4000" u="sng" dirty="0">
                <a:solidFill>
                  <a:schemeClr val="bg2">
                    <a:lumMod val="90000"/>
                  </a:schemeClr>
                </a:solidFill>
              </a:rPr>
              <a:t>               The only measure of doing X is doing Y.   </a:t>
            </a:r>
            <a:endParaRPr lang="ja-JP" altLang="ja-JP" sz="4000" dirty="0">
              <a:solidFill>
                <a:schemeClr val="bg2">
                  <a:lumMod val="90000"/>
                </a:schemeClr>
              </a:solidFill>
            </a:endParaRPr>
          </a:p>
          <a:p>
            <a:pPr marL="0" indent="0">
              <a:buNone/>
            </a:pPr>
            <a:r>
              <a:rPr lang="ja-JP" altLang="ja-JP" sz="4000" dirty="0">
                <a:solidFill>
                  <a:schemeClr val="bg2">
                    <a:lumMod val="90000"/>
                  </a:schemeClr>
                </a:solidFill>
              </a:rPr>
              <a:t>　　　</a:t>
            </a:r>
            <a:r>
              <a:rPr lang="en-US" altLang="ja-JP" sz="4000" dirty="0">
                <a:solidFill>
                  <a:schemeClr val="bg2">
                    <a:lumMod val="90000"/>
                  </a:schemeClr>
                </a:solidFill>
              </a:rPr>
              <a:t>∴</a:t>
            </a:r>
            <a:r>
              <a:rPr lang="ja-JP" altLang="ja-JP" sz="4000" dirty="0">
                <a:solidFill>
                  <a:schemeClr val="bg2">
                    <a:lumMod val="90000"/>
                  </a:schemeClr>
                </a:solidFill>
              </a:rPr>
              <a:t>　</a:t>
            </a:r>
            <a:r>
              <a:rPr lang="en-US" altLang="ja-JP" sz="4000" dirty="0">
                <a:solidFill>
                  <a:schemeClr val="bg2">
                    <a:lumMod val="90000"/>
                  </a:schemeClr>
                </a:solidFill>
              </a:rPr>
              <a:t>I shall do Y.</a:t>
            </a:r>
          </a:p>
          <a:p>
            <a:pPr marL="0" indent="0">
              <a:buNone/>
            </a:pPr>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12</a:t>
            </a:fld>
            <a:endParaRPr kumimoji="1" lang="ja-JP" altLang="en-US"/>
          </a:p>
        </p:txBody>
      </p:sp>
    </p:spTree>
    <p:extLst>
      <p:ext uri="{BB962C8B-B14F-4D97-AF65-F5344CB8AC3E}">
        <p14:creationId xmlns:p14="http://schemas.microsoft.com/office/powerpoint/2010/main" val="10999412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260648"/>
            <a:ext cx="8229600" cy="6336704"/>
          </a:xfrm>
        </p:spPr>
        <p:txBody>
          <a:bodyPr>
            <a:normAutofit fontScale="62500" lnSpcReduction="20000"/>
          </a:bodyPr>
          <a:lstStyle/>
          <a:p>
            <a:pPr marL="0" indent="0">
              <a:buNone/>
            </a:pPr>
            <a:r>
              <a:rPr lang="en-US" altLang="ja-JP" sz="4000" dirty="0" smtClean="0"/>
              <a:t>We could </a:t>
            </a:r>
            <a:r>
              <a:rPr lang="en-US" altLang="ja-JP" sz="4000" dirty="0"/>
              <a:t>consider that </a:t>
            </a:r>
            <a:r>
              <a:rPr lang="en-US" altLang="ja-JP" sz="4000" dirty="0">
                <a:solidFill>
                  <a:srgbClr val="FF0000"/>
                </a:solidFill>
              </a:rPr>
              <a:t>the inference is performed in response to a practical question</a:t>
            </a:r>
            <a:r>
              <a:rPr lang="en-US" altLang="ja-JP" sz="4000" dirty="0"/>
              <a:t>. </a:t>
            </a:r>
          </a:p>
          <a:p>
            <a:pPr marL="0" indent="0">
              <a:buNone/>
            </a:pPr>
            <a:r>
              <a:rPr lang="en-US" altLang="ja-JP" sz="4000" dirty="0"/>
              <a:t>      For example,</a:t>
            </a:r>
          </a:p>
          <a:p>
            <a:pPr marL="0" indent="0">
              <a:buNone/>
            </a:pPr>
            <a:r>
              <a:rPr lang="en-US" altLang="ja-JP" sz="4000" dirty="0"/>
              <a:t>                I shall do X.</a:t>
            </a:r>
            <a:endParaRPr lang="ja-JP" altLang="ja-JP" sz="4000" dirty="0"/>
          </a:p>
          <a:p>
            <a:pPr marL="0" indent="0">
              <a:buNone/>
            </a:pPr>
            <a:r>
              <a:rPr lang="en-US" altLang="ja-JP" sz="4000" dirty="0">
                <a:solidFill>
                  <a:srgbClr val="FF0000"/>
                </a:solidFill>
              </a:rPr>
              <a:t>              </a:t>
            </a:r>
            <a:r>
              <a:rPr lang="en-US" altLang="ja-JP" sz="4000" i="1" dirty="0">
                <a:solidFill>
                  <a:srgbClr val="FF0000"/>
                </a:solidFill>
              </a:rPr>
              <a:t> What shall I do to do X?</a:t>
            </a:r>
            <a:r>
              <a:rPr lang="en-US" altLang="ja-JP" sz="4000" dirty="0">
                <a:solidFill>
                  <a:srgbClr val="FF0000"/>
                </a:solidFill>
              </a:rPr>
              <a:t> </a:t>
            </a:r>
            <a:endParaRPr lang="ja-JP" altLang="ja-JP" sz="4000" dirty="0">
              <a:solidFill>
                <a:srgbClr val="FF0000"/>
              </a:solidFill>
            </a:endParaRPr>
          </a:p>
          <a:p>
            <a:pPr marL="0" indent="0">
              <a:buNone/>
            </a:pPr>
            <a:r>
              <a:rPr lang="en-US" altLang="ja-JP" sz="4000" u="sng" dirty="0"/>
              <a:t>               The only measure of doing X is doing Y.   </a:t>
            </a:r>
            <a:endParaRPr lang="ja-JP" altLang="ja-JP" sz="4000" dirty="0"/>
          </a:p>
          <a:p>
            <a:pPr marL="0" indent="0">
              <a:buNone/>
            </a:pPr>
            <a:r>
              <a:rPr lang="ja-JP" altLang="ja-JP" sz="4000" dirty="0"/>
              <a:t>　　　</a:t>
            </a:r>
            <a:r>
              <a:rPr lang="en-US" altLang="ja-JP" sz="4000" dirty="0"/>
              <a:t>∴</a:t>
            </a:r>
            <a:r>
              <a:rPr lang="ja-JP" altLang="ja-JP" sz="4000" dirty="0"/>
              <a:t>　</a:t>
            </a:r>
            <a:r>
              <a:rPr lang="en-US" altLang="ja-JP" sz="4000" dirty="0"/>
              <a:t>I shall do Y.</a:t>
            </a:r>
            <a:endParaRPr lang="ja-JP" altLang="ja-JP" sz="4000" dirty="0"/>
          </a:p>
          <a:p>
            <a:pPr marL="0" indent="0">
              <a:buNone/>
            </a:pPr>
            <a:r>
              <a:rPr lang="en-US" altLang="ja-JP" sz="4000" dirty="0"/>
              <a:t>A practical inference is therefore </a:t>
            </a:r>
            <a:r>
              <a:rPr lang="en-US" altLang="ja-JP" sz="4000" dirty="0">
                <a:solidFill>
                  <a:srgbClr val="FF0000"/>
                </a:solidFill>
              </a:rPr>
              <a:t>the process of answering a practical question. </a:t>
            </a:r>
            <a:r>
              <a:rPr lang="en-US" altLang="ja-JP" sz="4000" dirty="0"/>
              <a:t>Thus, we can explain why the utterance of the intention “</a:t>
            </a:r>
            <a:r>
              <a:rPr lang="en-US" altLang="ja-JP" sz="4000" dirty="0">
                <a:solidFill>
                  <a:srgbClr val="FF0000"/>
                </a:solidFill>
              </a:rPr>
              <a:t>I shall do Y</a:t>
            </a:r>
            <a:r>
              <a:rPr lang="en-US" altLang="ja-JP" sz="4000" dirty="0"/>
              <a:t>” follows from the initial two premises.</a:t>
            </a:r>
            <a:endParaRPr lang="ja-JP" altLang="ja-JP" sz="4000" dirty="0"/>
          </a:p>
          <a:p>
            <a:pPr marL="0" indent="0">
              <a:buNone/>
            </a:pPr>
            <a:r>
              <a:rPr lang="en-US" altLang="ja-JP" sz="1300" dirty="0" smtClean="0"/>
              <a:t>   </a:t>
            </a:r>
            <a:r>
              <a:rPr lang="en-US" altLang="ja-JP" sz="1300" dirty="0" smtClean="0"/>
              <a:t>   </a:t>
            </a:r>
            <a:endParaRPr lang="en-US" altLang="ja-JP" sz="1300" dirty="0" smtClean="0"/>
          </a:p>
          <a:p>
            <a:pPr marL="0" indent="0">
              <a:buNone/>
            </a:pPr>
            <a:r>
              <a:rPr lang="en-US" altLang="ja-JP" sz="4000" dirty="0" smtClean="0">
                <a:solidFill>
                  <a:schemeClr val="bg2">
                    <a:lumMod val="90000"/>
                  </a:schemeClr>
                </a:solidFill>
              </a:rPr>
              <a:t>In this case the </a:t>
            </a:r>
            <a:r>
              <a:rPr lang="en-US" altLang="ja-JP" sz="4000" dirty="0">
                <a:solidFill>
                  <a:schemeClr val="bg2">
                    <a:lumMod val="90000"/>
                  </a:schemeClr>
                </a:solidFill>
              </a:rPr>
              <a:t>question ‘</a:t>
            </a:r>
            <a:r>
              <a:rPr lang="en-US" altLang="ja-JP" sz="4000" i="1" dirty="0">
                <a:solidFill>
                  <a:schemeClr val="bg2">
                    <a:lumMod val="90000"/>
                  </a:schemeClr>
                </a:solidFill>
              </a:rPr>
              <a:t>What shall I do to do X?</a:t>
            </a:r>
            <a:r>
              <a:rPr lang="en-US" altLang="ja-JP" sz="4000" dirty="0">
                <a:solidFill>
                  <a:schemeClr val="bg2">
                    <a:lumMod val="90000"/>
                  </a:schemeClr>
                </a:solidFill>
              </a:rPr>
              <a:t> ’ entails the intention ‘I shall do X</a:t>
            </a:r>
            <a:r>
              <a:rPr lang="en-US" altLang="ja-JP" sz="4000" dirty="0" smtClean="0">
                <a:solidFill>
                  <a:schemeClr val="bg2">
                    <a:lumMod val="90000"/>
                  </a:schemeClr>
                </a:solidFill>
              </a:rPr>
              <a:t>’. </a:t>
            </a:r>
            <a:r>
              <a:rPr lang="en-US" altLang="ja-JP" sz="4000" dirty="0">
                <a:solidFill>
                  <a:schemeClr val="bg2">
                    <a:lumMod val="90000"/>
                  </a:schemeClr>
                </a:solidFill>
              </a:rPr>
              <a:t>Therefore, we could omit it as follows.</a:t>
            </a:r>
          </a:p>
          <a:p>
            <a:pPr marL="0" indent="0">
              <a:buNone/>
            </a:pPr>
            <a:r>
              <a:rPr lang="en-US" altLang="ja-JP" sz="4000" dirty="0">
                <a:solidFill>
                  <a:schemeClr val="bg2">
                    <a:lumMod val="90000"/>
                  </a:schemeClr>
                </a:solidFill>
              </a:rPr>
              <a:t>              </a:t>
            </a:r>
            <a:r>
              <a:rPr lang="en-US" altLang="ja-JP" sz="4000" i="1" dirty="0">
                <a:solidFill>
                  <a:schemeClr val="bg2">
                    <a:lumMod val="90000"/>
                  </a:schemeClr>
                </a:solidFill>
              </a:rPr>
              <a:t> What shall I do to do X?</a:t>
            </a:r>
            <a:r>
              <a:rPr lang="en-US" altLang="ja-JP" sz="4000" dirty="0">
                <a:solidFill>
                  <a:schemeClr val="bg2">
                    <a:lumMod val="90000"/>
                  </a:schemeClr>
                </a:solidFill>
              </a:rPr>
              <a:t> </a:t>
            </a:r>
            <a:endParaRPr lang="ja-JP" altLang="ja-JP" sz="4000" dirty="0">
              <a:solidFill>
                <a:schemeClr val="bg2">
                  <a:lumMod val="90000"/>
                </a:schemeClr>
              </a:solidFill>
            </a:endParaRPr>
          </a:p>
          <a:p>
            <a:pPr marL="0" indent="0">
              <a:buNone/>
            </a:pPr>
            <a:r>
              <a:rPr lang="en-US" altLang="ja-JP" sz="4000" u="sng" dirty="0">
                <a:solidFill>
                  <a:schemeClr val="bg2">
                    <a:lumMod val="90000"/>
                  </a:schemeClr>
                </a:solidFill>
              </a:rPr>
              <a:t>               The only measure of doing X is doing Y.   </a:t>
            </a:r>
            <a:endParaRPr lang="ja-JP" altLang="ja-JP" sz="4000" dirty="0">
              <a:solidFill>
                <a:schemeClr val="bg2">
                  <a:lumMod val="90000"/>
                </a:schemeClr>
              </a:solidFill>
            </a:endParaRPr>
          </a:p>
          <a:p>
            <a:pPr marL="0" indent="0">
              <a:buNone/>
            </a:pPr>
            <a:r>
              <a:rPr lang="ja-JP" altLang="ja-JP" sz="4000" dirty="0">
                <a:solidFill>
                  <a:schemeClr val="bg2">
                    <a:lumMod val="90000"/>
                  </a:schemeClr>
                </a:solidFill>
              </a:rPr>
              <a:t>　　　</a:t>
            </a:r>
            <a:r>
              <a:rPr lang="en-US" altLang="ja-JP" sz="4000" dirty="0">
                <a:solidFill>
                  <a:schemeClr val="bg2">
                    <a:lumMod val="90000"/>
                  </a:schemeClr>
                </a:solidFill>
              </a:rPr>
              <a:t>∴</a:t>
            </a:r>
            <a:r>
              <a:rPr lang="ja-JP" altLang="ja-JP" sz="4000" dirty="0">
                <a:solidFill>
                  <a:schemeClr val="bg2">
                    <a:lumMod val="90000"/>
                  </a:schemeClr>
                </a:solidFill>
              </a:rPr>
              <a:t>　</a:t>
            </a:r>
            <a:r>
              <a:rPr lang="en-US" altLang="ja-JP" sz="4000" dirty="0">
                <a:solidFill>
                  <a:schemeClr val="bg2">
                    <a:lumMod val="90000"/>
                  </a:schemeClr>
                </a:solidFill>
              </a:rPr>
              <a:t>I shall do Y.</a:t>
            </a:r>
          </a:p>
          <a:p>
            <a:pPr marL="0" indent="0">
              <a:buNone/>
            </a:pPr>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13</a:t>
            </a:fld>
            <a:endParaRPr kumimoji="1" lang="ja-JP" altLang="en-US"/>
          </a:p>
        </p:txBody>
      </p:sp>
    </p:spTree>
    <p:extLst>
      <p:ext uri="{BB962C8B-B14F-4D97-AF65-F5344CB8AC3E}">
        <p14:creationId xmlns:p14="http://schemas.microsoft.com/office/powerpoint/2010/main" val="24544666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260648"/>
            <a:ext cx="8229600" cy="6336704"/>
          </a:xfrm>
        </p:spPr>
        <p:txBody>
          <a:bodyPr>
            <a:normAutofit fontScale="62500" lnSpcReduction="20000"/>
          </a:bodyPr>
          <a:lstStyle/>
          <a:p>
            <a:pPr marL="0" indent="0">
              <a:buNone/>
            </a:pPr>
            <a:r>
              <a:rPr lang="en-US" altLang="ja-JP" sz="4000" dirty="0" smtClean="0"/>
              <a:t>We could </a:t>
            </a:r>
            <a:r>
              <a:rPr lang="en-US" altLang="ja-JP" sz="4000" dirty="0"/>
              <a:t>consider that </a:t>
            </a:r>
            <a:r>
              <a:rPr lang="en-US" altLang="ja-JP" sz="4000" dirty="0">
                <a:solidFill>
                  <a:srgbClr val="FF0000"/>
                </a:solidFill>
              </a:rPr>
              <a:t>the inference is performed in response to a practical question</a:t>
            </a:r>
            <a:r>
              <a:rPr lang="en-US" altLang="ja-JP" sz="4000" dirty="0"/>
              <a:t>. </a:t>
            </a:r>
          </a:p>
          <a:p>
            <a:pPr marL="0" indent="0">
              <a:buNone/>
            </a:pPr>
            <a:r>
              <a:rPr lang="en-US" altLang="ja-JP" sz="4000" dirty="0"/>
              <a:t>      For example,</a:t>
            </a:r>
          </a:p>
          <a:p>
            <a:pPr marL="0" indent="0">
              <a:buNone/>
            </a:pPr>
            <a:r>
              <a:rPr lang="en-US" altLang="ja-JP" sz="4000" dirty="0"/>
              <a:t>                I shall do X.</a:t>
            </a:r>
            <a:endParaRPr lang="ja-JP" altLang="ja-JP" sz="4000" dirty="0"/>
          </a:p>
          <a:p>
            <a:pPr marL="0" indent="0">
              <a:buNone/>
            </a:pPr>
            <a:r>
              <a:rPr lang="en-US" altLang="ja-JP" sz="4000" dirty="0">
                <a:solidFill>
                  <a:srgbClr val="FF0000"/>
                </a:solidFill>
              </a:rPr>
              <a:t>              </a:t>
            </a:r>
            <a:r>
              <a:rPr lang="en-US" altLang="ja-JP" sz="4000" i="1" dirty="0">
                <a:solidFill>
                  <a:srgbClr val="FF0000"/>
                </a:solidFill>
              </a:rPr>
              <a:t> What shall I do to do X?</a:t>
            </a:r>
            <a:r>
              <a:rPr lang="en-US" altLang="ja-JP" sz="4000" dirty="0">
                <a:solidFill>
                  <a:srgbClr val="FF0000"/>
                </a:solidFill>
              </a:rPr>
              <a:t> </a:t>
            </a:r>
            <a:endParaRPr lang="ja-JP" altLang="ja-JP" sz="4000" dirty="0">
              <a:solidFill>
                <a:srgbClr val="FF0000"/>
              </a:solidFill>
            </a:endParaRPr>
          </a:p>
          <a:p>
            <a:pPr marL="0" indent="0">
              <a:buNone/>
            </a:pPr>
            <a:r>
              <a:rPr lang="en-US" altLang="ja-JP" sz="4000" u="sng" dirty="0"/>
              <a:t>               The only measure of doing X is doing Y.   </a:t>
            </a:r>
            <a:endParaRPr lang="ja-JP" altLang="ja-JP" sz="4000" dirty="0"/>
          </a:p>
          <a:p>
            <a:pPr marL="0" indent="0">
              <a:buNone/>
            </a:pPr>
            <a:r>
              <a:rPr lang="ja-JP" altLang="ja-JP" sz="4000" dirty="0"/>
              <a:t>　　　</a:t>
            </a:r>
            <a:r>
              <a:rPr lang="en-US" altLang="ja-JP" sz="4000" dirty="0"/>
              <a:t>∴</a:t>
            </a:r>
            <a:r>
              <a:rPr lang="ja-JP" altLang="ja-JP" sz="4000" dirty="0"/>
              <a:t>　</a:t>
            </a:r>
            <a:r>
              <a:rPr lang="en-US" altLang="ja-JP" sz="4000" dirty="0"/>
              <a:t>I shall do Y.</a:t>
            </a:r>
            <a:endParaRPr lang="ja-JP" altLang="ja-JP" sz="4000" dirty="0"/>
          </a:p>
          <a:p>
            <a:pPr marL="0" indent="0">
              <a:buNone/>
            </a:pPr>
            <a:r>
              <a:rPr lang="en-US" altLang="ja-JP" sz="4000" dirty="0"/>
              <a:t>A practical inference is therefore </a:t>
            </a:r>
            <a:r>
              <a:rPr lang="en-US" altLang="ja-JP" sz="4000" dirty="0">
                <a:solidFill>
                  <a:srgbClr val="FF0000"/>
                </a:solidFill>
              </a:rPr>
              <a:t>the process of answering a practical question. </a:t>
            </a:r>
            <a:r>
              <a:rPr lang="en-US" altLang="ja-JP" sz="4000" dirty="0"/>
              <a:t>Thus, we can explain why the utterance of the intention “</a:t>
            </a:r>
            <a:r>
              <a:rPr lang="en-US" altLang="ja-JP" sz="4000" dirty="0">
                <a:solidFill>
                  <a:srgbClr val="FF0000"/>
                </a:solidFill>
              </a:rPr>
              <a:t>I shall do Y</a:t>
            </a:r>
            <a:r>
              <a:rPr lang="en-US" altLang="ja-JP" sz="4000" dirty="0"/>
              <a:t>” follows from the initial two premises.</a:t>
            </a:r>
            <a:endParaRPr lang="ja-JP" altLang="ja-JP" sz="4000" dirty="0"/>
          </a:p>
          <a:p>
            <a:pPr marL="0" indent="0">
              <a:buNone/>
            </a:pPr>
            <a:r>
              <a:rPr lang="en-US" altLang="ja-JP" sz="1300" dirty="0" smtClean="0"/>
              <a:t>   </a:t>
            </a:r>
            <a:r>
              <a:rPr lang="en-US" altLang="ja-JP" sz="1300" dirty="0" smtClean="0"/>
              <a:t>   </a:t>
            </a:r>
            <a:endParaRPr lang="en-US" altLang="ja-JP" sz="1300" dirty="0" smtClean="0"/>
          </a:p>
          <a:p>
            <a:pPr marL="0" indent="0">
              <a:buNone/>
            </a:pPr>
            <a:r>
              <a:rPr lang="en-US" altLang="ja-JP" sz="4000" dirty="0" smtClean="0"/>
              <a:t>In this case the </a:t>
            </a:r>
            <a:r>
              <a:rPr lang="en-US" altLang="ja-JP" sz="4000" dirty="0"/>
              <a:t>question ‘</a:t>
            </a:r>
            <a:r>
              <a:rPr lang="en-US" altLang="ja-JP" sz="4000" i="1" dirty="0">
                <a:solidFill>
                  <a:srgbClr val="FF0000"/>
                </a:solidFill>
              </a:rPr>
              <a:t>What shall I do to do X?</a:t>
            </a:r>
            <a:r>
              <a:rPr lang="en-US" altLang="ja-JP" sz="4000" dirty="0">
                <a:solidFill>
                  <a:srgbClr val="FF0000"/>
                </a:solidFill>
              </a:rPr>
              <a:t> </a:t>
            </a:r>
            <a:r>
              <a:rPr lang="en-US" altLang="ja-JP" sz="4000" dirty="0"/>
              <a:t>’ entails the intention </a:t>
            </a:r>
            <a:r>
              <a:rPr lang="en-US" altLang="ja-JP" sz="4000" dirty="0">
                <a:solidFill>
                  <a:srgbClr val="FF0000"/>
                </a:solidFill>
              </a:rPr>
              <a:t>‘I shall do X</a:t>
            </a:r>
            <a:r>
              <a:rPr lang="en-US" altLang="ja-JP" sz="4000" dirty="0" smtClean="0">
                <a:solidFill>
                  <a:srgbClr val="FF0000"/>
                </a:solidFill>
              </a:rPr>
              <a:t>’</a:t>
            </a:r>
            <a:r>
              <a:rPr lang="en-US" altLang="ja-JP" sz="4000" dirty="0" smtClean="0"/>
              <a:t>. </a:t>
            </a:r>
            <a:r>
              <a:rPr lang="en-US" altLang="ja-JP" sz="4000" dirty="0"/>
              <a:t>Therefore, we could omit it as follows.</a:t>
            </a:r>
          </a:p>
          <a:p>
            <a:pPr marL="0" indent="0">
              <a:buNone/>
            </a:pPr>
            <a:r>
              <a:rPr lang="en-US" altLang="ja-JP" sz="4000" dirty="0">
                <a:solidFill>
                  <a:srgbClr val="FF0000"/>
                </a:solidFill>
              </a:rPr>
              <a:t>              </a:t>
            </a:r>
            <a:r>
              <a:rPr lang="en-US" altLang="ja-JP" sz="4000" i="1" dirty="0">
                <a:solidFill>
                  <a:srgbClr val="FF0000"/>
                </a:solidFill>
              </a:rPr>
              <a:t> What shall I do to do X?</a:t>
            </a:r>
            <a:r>
              <a:rPr lang="en-US" altLang="ja-JP" sz="4000" dirty="0">
                <a:solidFill>
                  <a:srgbClr val="FF0000"/>
                </a:solidFill>
              </a:rPr>
              <a:t> </a:t>
            </a:r>
            <a:endParaRPr lang="ja-JP" altLang="ja-JP" sz="4000" dirty="0">
              <a:solidFill>
                <a:srgbClr val="FF0000"/>
              </a:solidFill>
            </a:endParaRPr>
          </a:p>
          <a:p>
            <a:pPr marL="0" indent="0">
              <a:buNone/>
            </a:pPr>
            <a:r>
              <a:rPr lang="en-US" altLang="ja-JP" sz="4000" u="sng" dirty="0"/>
              <a:t>               The only measure of doing X is doing Y.   </a:t>
            </a:r>
            <a:endParaRPr lang="ja-JP" altLang="ja-JP" sz="4000" dirty="0"/>
          </a:p>
          <a:p>
            <a:pPr marL="0" indent="0">
              <a:buNone/>
            </a:pPr>
            <a:r>
              <a:rPr lang="ja-JP" altLang="ja-JP" sz="4000" dirty="0"/>
              <a:t>　　　</a:t>
            </a:r>
            <a:r>
              <a:rPr lang="en-US" altLang="ja-JP" sz="4000" dirty="0"/>
              <a:t>∴</a:t>
            </a:r>
            <a:r>
              <a:rPr lang="ja-JP" altLang="ja-JP" sz="4000" dirty="0"/>
              <a:t>　</a:t>
            </a:r>
            <a:r>
              <a:rPr lang="en-US" altLang="ja-JP" sz="4000" dirty="0"/>
              <a:t>I shall do Y.</a:t>
            </a:r>
          </a:p>
          <a:p>
            <a:pPr marL="0" indent="0">
              <a:buNone/>
            </a:pPr>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14</a:t>
            </a:fld>
            <a:endParaRPr kumimoji="1" lang="ja-JP" altLang="en-US"/>
          </a:p>
        </p:txBody>
      </p:sp>
    </p:spTree>
    <p:extLst>
      <p:ext uri="{BB962C8B-B14F-4D97-AF65-F5344CB8AC3E}">
        <p14:creationId xmlns:p14="http://schemas.microsoft.com/office/powerpoint/2010/main" val="24544666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67544" y="620689"/>
            <a:ext cx="8280920" cy="5256584"/>
          </a:xfrm>
        </p:spPr>
        <p:txBody>
          <a:bodyPr>
            <a:normAutofit fontScale="92500" lnSpcReduction="10000"/>
          </a:bodyPr>
          <a:lstStyle/>
          <a:p>
            <a:pPr marL="0" indent="0">
              <a:buNone/>
            </a:pPr>
            <a:r>
              <a:rPr lang="ja-JP" altLang="en-US" sz="3000" dirty="0" smtClean="0"/>
              <a:t>Ｔ</a:t>
            </a:r>
            <a:r>
              <a:rPr lang="en-US" altLang="ja-JP" sz="3000" dirty="0" smtClean="0"/>
              <a:t>he </a:t>
            </a:r>
            <a:r>
              <a:rPr lang="en-US" altLang="ja-JP" sz="3000" dirty="0"/>
              <a:t>same premises would produce a different conclusion if we were answering a different practical question. </a:t>
            </a:r>
            <a:endParaRPr lang="ja-JP" altLang="ja-JP" sz="3000" dirty="0"/>
          </a:p>
          <a:p>
            <a:pPr marL="0" indent="0">
              <a:buNone/>
            </a:pPr>
            <a:r>
              <a:rPr lang="en-US" altLang="ja-JP" sz="1900" dirty="0" smtClean="0"/>
              <a:t>  </a:t>
            </a:r>
            <a:endParaRPr lang="ja-JP" altLang="ja-JP" sz="1900" dirty="0"/>
          </a:p>
          <a:p>
            <a:pPr marL="0" indent="0">
              <a:buNone/>
            </a:pPr>
            <a:r>
              <a:rPr lang="ja-JP" altLang="ja-JP" sz="3000" dirty="0"/>
              <a:t>　　　</a:t>
            </a:r>
            <a:r>
              <a:rPr lang="en-US" altLang="ja-JP" sz="3000" dirty="0"/>
              <a:t>   </a:t>
            </a:r>
            <a:r>
              <a:rPr lang="en-US" altLang="ja-JP" sz="3000" dirty="0" smtClean="0"/>
              <a:t>I </a:t>
            </a:r>
            <a:r>
              <a:rPr lang="en-US" altLang="ja-JP" sz="3000" dirty="0"/>
              <a:t>shall do X</a:t>
            </a:r>
            <a:r>
              <a:rPr lang="en-US" altLang="ja-JP" sz="3000" dirty="0" smtClean="0"/>
              <a:t>.</a:t>
            </a:r>
            <a:endParaRPr lang="ja-JP" altLang="ja-JP" sz="3000" dirty="0"/>
          </a:p>
          <a:p>
            <a:pPr marL="0" indent="0">
              <a:buNone/>
            </a:pPr>
            <a:r>
              <a:rPr lang="en-US" altLang="ja-JP" sz="3000" dirty="0">
                <a:solidFill>
                  <a:srgbClr val="FF0000"/>
                </a:solidFill>
              </a:rPr>
              <a:t>           </a:t>
            </a:r>
            <a:r>
              <a:rPr lang="en-US" altLang="ja-JP" sz="3000" i="1" dirty="0">
                <a:solidFill>
                  <a:srgbClr val="FF0000"/>
                </a:solidFill>
              </a:rPr>
              <a:t>In what case will I be unable to do X? </a:t>
            </a:r>
            <a:endParaRPr lang="ja-JP" altLang="ja-JP" sz="3000" dirty="0">
              <a:solidFill>
                <a:srgbClr val="FF0000"/>
              </a:solidFill>
            </a:endParaRPr>
          </a:p>
          <a:p>
            <a:pPr marL="0" indent="0">
              <a:buNone/>
            </a:pPr>
            <a:r>
              <a:rPr lang="en-US" altLang="ja-JP" sz="3000" u="sng" dirty="0"/>
              <a:t>           The only measure of doing X is doing Y.   </a:t>
            </a:r>
            <a:endParaRPr lang="ja-JP" altLang="ja-JP" sz="3000" dirty="0"/>
          </a:p>
          <a:p>
            <a:pPr marL="0" indent="0">
              <a:buNone/>
            </a:pPr>
            <a:r>
              <a:rPr lang="ja-JP" altLang="ja-JP" sz="3000" dirty="0"/>
              <a:t>　</a:t>
            </a:r>
            <a:r>
              <a:rPr lang="en-US" altLang="ja-JP" sz="3000" dirty="0"/>
              <a:t> ∴</a:t>
            </a:r>
            <a:r>
              <a:rPr lang="ja-JP" altLang="ja-JP" sz="3000" dirty="0"/>
              <a:t>　</a:t>
            </a:r>
            <a:r>
              <a:rPr lang="en-US" altLang="ja-JP" sz="3000" dirty="0"/>
              <a:t>I cannot do X if I cannot do Y.</a:t>
            </a:r>
            <a:endParaRPr lang="ja-JP" altLang="ja-JP" sz="3000" dirty="0"/>
          </a:p>
          <a:p>
            <a:pPr marL="0" indent="0">
              <a:buNone/>
            </a:pPr>
            <a:r>
              <a:rPr lang="en-US" altLang="ja-JP" sz="1200" dirty="0" smtClean="0"/>
              <a:t> </a:t>
            </a:r>
            <a:r>
              <a:rPr lang="en-US" altLang="ja-JP" sz="3000" dirty="0" smtClean="0"/>
              <a:t> </a:t>
            </a:r>
            <a:endParaRPr lang="ja-JP" altLang="ja-JP" sz="3000" dirty="0"/>
          </a:p>
          <a:p>
            <a:pPr marL="0" indent="0">
              <a:buNone/>
            </a:pPr>
            <a:r>
              <a:rPr lang="en-US" altLang="ja-JP" sz="3000" dirty="0">
                <a:solidFill>
                  <a:schemeClr val="bg2">
                    <a:lumMod val="90000"/>
                  </a:schemeClr>
                </a:solidFill>
              </a:rPr>
              <a:t>Therefore, both theoretical and practical inferences </a:t>
            </a:r>
            <a:r>
              <a:rPr lang="en-US" altLang="ja-JP" sz="3000" i="1" dirty="0">
                <a:solidFill>
                  <a:schemeClr val="bg2">
                    <a:lumMod val="90000"/>
                  </a:schemeClr>
                </a:solidFill>
              </a:rPr>
              <a:t>presuppose</a:t>
            </a:r>
            <a:r>
              <a:rPr lang="en-US" altLang="ja-JP" sz="3000" dirty="0">
                <a:solidFill>
                  <a:schemeClr val="bg2">
                    <a:lumMod val="90000"/>
                  </a:schemeClr>
                </a:solidFill>
              </a:rPr>
              <a:t> questions. </a:t>
            </a:r>
            <a:endParaRPr lang="ja-JP" altLang="ja-JP" sz="3000" dirty="0">
              <a:solidFill>
                <a:schemeClr val="bg2">
                  <a:lumMod val="90000"/>
                </a:schemeClr>
              </a:solidFill>
            </a:endParaRPr>
          </a:p>
          <a:p>
            <a:pPr marL="0" indent="0">
              <a:buNone/>
            </a:pPr>
            <a:r>
              <a:rPr lang="en-US" altLang="ja-JP" dirty="0"/>
              <a:t> </a:t>
            </a: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15</a:t>
            </a:fld>
            <a:endParaRPr kumimoji="1" lang="ja-JP" altLang="en-US"/>
          </a:p>
        </p:txBody>
      </p:sp>
    </p:spTree>
    <p:extLst>
      <p:ext uri="{BB962C8B-B14F-4D97-AF65-F5344CB8AC3E}">
        <p14:creationId xmlns:p14="http://schemas.microsoft.com/office/powerpoint/2010/main" val="3000485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67544" y="620689"/>
            <a:ext cx="8280920" cy="5256584"/>
          </a:xfrm>
        </p:spPr>
        <p:txBody>
          <a:bodyPr>
            <a:normAutofit fontScale="92500" lnSpcReduction="10000"/>
          </a:bodyPr>
          <a:lstStyle/>
          <a:p>
            <a:pPr marL="0" indent="0">
              <a:buNone/>
            </a:pPr>
            <a:r>
              <a:rPr lang="ja-JP" altLang="en-US" sz="3000" dirty="0" smtClean="0"/>
              <a:t>Ｔ</a:t>
            </a:r>
            <a:r>
              <a:rPr lang="en-US" altLang="ja-JP" sz="3000" dirty="0" smtClean="0"/>
              <a:t>he </a:t>
            </a:r>
            <a:r>
              <a:rPr lang="en-US" altLang="ja-JP" sz="3000" dirty="0"/>
              <a:t>same premises would produce a different conclusion if we were answering a different practical question. </a:t>
            </a:r>
            <a:endParaRPr lang="ja-JP" altLang="ja-JP" sz="3000" dirty="0"/>
          </a:p>
          <a:p>
            <a:pPr marL="0" indent="0">
              <a:buNone/>
            </a:pPr>
            <a:r>
              <a:rPr lang="en-US" altLang="ja-JP" sz="1900" dirty="0" smtClean="0"/>
              <a:t>  </a:t>
            </a:r>
            <a:endParaRPr lang="ja-JP" altLang="ja-JP" sz="1900" dirty="0"/>
          </a:p>
          <a:p>
            <a:pPr marL="0" indent="0">
              <a:buNone/>
            </a:pPr>
            <a:r>
              <a:rPr lang="ja-JP" altLang="ja-JP" sz="3000" dirty="0"/>
              <a:t>　　　</a:t>
            </a:r>
            <a:r>
              <a:rPr lang="en-US" altLang="ja-JP" sz="3000" dirty="0"/>
              <a:t>   </a:t>
            </a:r>
            <a:r>
              <a:rPr lang="en-US" altLang="ja-JP" sz="3000" dirty="0" smtClean="0"/>
              <a:t>I </a:t>
            </a:r>
            <a:r>
              <a:rPr lang="en-US" altLang="ja-JP" sz="3000" dirty="0"/>
              <a:t>shall do X</a:t>
            </a:r>
            <a:r>
              <a:rPr lang="en-US" altLang="ja-JP" sz="3000" dirty="0" smtClean="0"/>
              <a:t>.</a:t>
            </a:r>
            <a:endParaRPr lang="ja-JP" altLang="ja-JP" sz="3000" dirty="0"/>
          </a:p>
          <a:p>
            <a:pPr marL="0" indent="0">
              <a:buNone/>
            </a:pPr>
            <a:r>
              <a:rPr lang="en-US" altLang="ja-JP" sz="3000" dirty="0">
                <a:solidFill>
                  <a:srgbClr val="FF0000"/>
                </a:solidFill>
              </a:rPr>
              <a:t>           </a:t>
            </a:r>
            <a:r>
              <a:rPr lang="en-US" altLang="ja-JP" sz="3000" i="1" dirty="0">
                <a:solidFill>
                  <a:srgbClr val="FF0000"/>
                </a:solidFill>
              </a:rPr>
              <a:t>In what case will I be unable to do X? </a:t>
            </a:r>
            <a:endParaRPr lang="ja-JP" altLang="ja-JP" sz="3000" dirty="0">
              <a:solidFill>
                <a:srgbClr val="FF0000"/>
              </a:solidFill>
            </a:endParaRPr>
          </a:p>
          <a:p>
            <a:pPr marL="0" indent="0">
              <a:buNone/>
            </a:pPr>
            <a:r>
              <a:rPr lang="en-US" altLang="ja-JP" sz="3000" u="sng" dirty="0"/>
              <a:t>           The only measure of doing X is doing Y.   </a:t>
            </a:r>
            <a:endParaRPr lang="ja-JP" altLang="ja-JP" sz="3000" dirty="0"/>
          </a:p>
          <a:p>
            <a:pPr marL="0" indent="0">
              <a:buNone/>
            </a:pPr>
            <a:r>
              <a:rPr lang="ja-JP" altLang="ja-JP" sz="3000" dirty="0"/>
              <a:t>　</a:t>
            </a:r>
            <a:r>
              <a:rPr lang="en-US" altLang="ja-JP" sz="3000" dirty="0"/>
              <a:t> ∴</a:t>
            </a:r>
            <a:r>
              <a:rPr lang="ja-JP" altLang="ja-JP" sz="3000" dirty="0"/>
              <a:t>　</a:t>
            </a:r>
            <a:r>
              <a:rPr lang="en-US" altLang="ja-JP" sz="3000" dirty="0"/>
              <a:t>I cannot do X if I cannot do Y.</a:t>
            </a:r>
            <a:endParaRPr lang="ja-JP" altLang="ja-JP" sz="3000" dirty="0"/>
          </a:p>
          <a:p>
            <a:pPr marL="0" indent="0">
              <a:buNone/>
            </a:pPr>
            <a:r>
              <a:rPr lang="en-US" altLang="ja-JP" sz="1200" dirty="0" smtClean="0"/>
              <a:t> </a:t>
            </a:r>
            <a:r>
              <a:rPr lang="en-US" altLang="ja-JP" sz="3000" dirty="0" smtClean="0"/>
              <a:t> </a:t>
            </a:r>
            <a:endParaRPr lang="ja-JP" altLang="ja-JP" sz="3000" dirty="0"/>
          </a:p>
          <a:p>
            <a:pPr marL="0" indent="0">
              <a:buNone/>
            </a:pPr>
            <a:r>
              <a:rPr lang="en-US" altLang="ja-JP" sz="3000" dirty="0"/>
              <a:t>Therefore, both theoretical and practical inferences </a:t>
            </a:r>
            <a:r>
              <a:rPr lang="en-US" altLang="ja-JP" sz="3000" i="1" dirty="0">
                <a:solidFill>
                  <a:srgbClr val="FF0000"/>
                </a:solidFill>
              </a:rPr>
              <a:t>presuppose</a:t>
            </a:r>
            <a:r>
              <a:rPr lang="en-US" altLang="ja-JP" sz="3000" dirty="0">
                <a:solidFill>
                  <a:srgbClr val="FF0000"/>
                </a:solidFill>
              </a:rPr>
              <a:t> </a:t>
            </a:r>
            <a:r>
              <a:rPr lang="en-US" altLang="ja-JP" sz="3000" dirty="0"/>
              <a:t>questions. </a:t>
            </a:r>
            <a:endParaRPr lang="ja-JP" altLang="ja-JP" sz="3000" dirty="0"/>
          </a:p>
          <a:p>
            <a:pPr marL="0" indent="0">
              <a:buNone/>
            </a:pPr>
            <a:r>
              <a:rPr lang="en-US" altLang="ja-JP" dirty="0"/>
              <a:t> </a:t>
            </a: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16</a:t>
            </a:fld>
            <a:endParaRPr kumimoji="1" lang="ja-JP" altLang="en-US"/>
          </a:p>
        </p:txBody>
      </p:sp>
    </p:spTree>
    <p:extLst>
      <p:ext uri="{BB962C8B-B14F-4D97-AF65-F5344CB8AC3E}">
        <p14:creationId xmlns:p14="http://schemas.microsoft.com/office/powerpoint/2010/main" val="31080967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587821"/>
            <a:ext cx="8507288" cy="5577483"/>
          </a:xfrm>
        </p:spPr>
        <p:txBody>
          <a:bodyPr>
            <a:normAutofit fontScale="92500" lnSpcReduction="10000"/>
          </a:bodyPr>
          <a:lstStyle/>
          <a:p>
            <a:pPr marL="0" indent="0">
              <a:buNone/>
            </a:pPr>
            <a:r>
              <a:rPr lang="en-US" altLang="ja-JP" dirty="0"/>
              <a:t>Part 1  QA inference</a:t>
            </a:r>
          </a:p>
          <a:p>
            <a:pPr marL="0" indent="0">
              <a:buNone/>
            </a:pPr>
            <a:r>
              <a:rPr lang="en-US" altLang="ja-JP" b="1" dirty="0" smtClean="0"/>
              <a:t>2</a:t>
            </a:r>
            <a:r>
              <a:rPr lang="x-none" altLang="ja-JP" b="1" dirty="0"/>
              <a:t>　</a:t>
            </a:r>
            <a:r>
              <a:rPr lang="en-US" altLang="ja-JP" b="1" dirty="0"/>
              <a:t> Wiśniewski’s erotetic inference</a:t>
            </a:r>
            <a:endParaRPr lang="ja-JP" altLang="ja-JP" b="1" dirty="0"/>
          </a:p>
          <a:p>
            <a:pPr marL="0" indent="0">
              <a:buNone/>
            </a:pPr>
            <a:r>
              <a:rPr lang="en-US" altLang="ja-JP" dirty="0">
                <a:solidFill>
                  <a:srgbClr val="C00000"/>
                </a:solidFill>
              </a:rPr>
              <a:t>Andrzey </a:t>
            </a:r>
            <a:r>
              <a:rPr lang="en-US" altLang="ja-JP" dirty="0" err="1">
                <a:solidFill>
                  <a:srgbClr val="C00000"/>
                </a:solidFill>
              </a:rPr>
              <a:t>Wiśniewski</a:t>
            </a:r>
            <a:r>
              <a:rPr lang="en-US" altLang="ja-JP" dirty="0">
                <a:solidFill>
                  <a:srgbClr val="C00000"/>
                </a:solidFill>
              </a:rPr>
              <a:t> </a:t>
            </a:r>
            <a:r>
              <a:rPr lang="en-US" altLang="ja-JP" dirty="0" smtClean="0"/>
              <a:t>claimed</a:t>
            </a:r>
            <a:r>
              <a:rPr lang="ja-JP" altLang="en-US" dirty="0" smtClean="0"/>
              <a:t> </a:t>
            </a:r>
            <a:r>
              <a:rPr lang="en-US" altLang="ja-JP" dirty="0" smtClean="0"/>
              <a:t>the possibility of the inferences </a:t>
            </a:r>
            <a:r>
              <a:rPr lang="en-US" altLang="ja-JP" dirty="0"/>
              <a:t>that </a:t>
            </a:r>
            <a:r>
              <a:rPr lang="en-US" altLang="ja-JP" dirty="0" smtClean="0"/>
              <a:t>has a question </a:t>
            </a:r>
            <a:r>
              <a:rPr lang="en-US" altLang="ja-JP" dirty="0"/>
              <a:t>as </a:t>
            </a:r>
            <a:r>
              <a:rPr lang="en-US" altLang="ja-JP" dirty="0" smtClean="0"/>
              <a:t>its conclusion.</a:t>
            </a:r>
          </a:p>
          <a:p>
            <a:pPr marL="0" indent="0">
              <a:buNone/>
            </a:pPr>
            <a:r>
              <a:rPr lang="en-US" altLang="ja-JP" dirty="0" smtClean="0"/>
              <a:t>He call it </a:t>
            </a:r>
            <a:r>
              <a:rPr lang="en-US" altLang="ja-JP" dirty="0" smtClean="0"/>
              <a:t> </a:t>
            </a:r>
            <a:r>
              <a:rPr lang="en-US" altLang="ja-JP" dirty="0" smtClean="0"/>
              <a:t>‘</a:t>
            </a:r>
            <a:r>
              <a:rPr lang="en-US" altLang="ja-JP" i="1" dirty="0" err="1" smtClean="0">
                <a:solidFill>
                  <a:srgbClr val="FF0000"/>
                </a:solidFill>
              </a:rPr>
              <a:t>erotetic</a:t>
            </a:r>
            <a:r>
              <a:rPr lang="en-US" altLang="ja-JP" i="1" dirty="0" smtClean="0">
                <a:solidFill>
                  <a:srgbClr val="FF0000"/>
                </a:solidFill>
              </a:rPr>
              <a:t> inferences’</a:t>
            </a:r>
            <a:r>
              <a:rPr lang="en-US" altLang="ja-JP" dirty="0" smtClean="0"/>
              <a:t> </a:t>
            </a:r>
            <a:r>
              <a:rPr lang="en-US" altLang="ja-JP" dirty="0"/>
              <a:t>and divides </a:t>
            </a:r>
            <a:r>
              <a:rPr lang="en-US" altLang="ja-JP" dirty="0" smtClean="0"/>
              <a:t>it into </a:t>
            </a:r>
            <a:r>
              <a:rPr lang="en-US" altLang="ja-JP" dirty="0"/>
              <a:t>two </a:t>
            </a:r>
            <a:r>
              <a:rPr lang="en-US" altLang="ja-JP" dirty="0" smtClean="0"/>
              <a:t>kinds, </a:t>
            </a:r>
            <a:r>
              <a:rPr lang="en-US" altLang="ja-JP" dirty="0" smtClean="0">
                <a:solidFill>
                  <a:srgbClr val="FF0000"/>
                </a:solidFill>
              </a:rPr>
              <a:t>the first kind </a:t>
            </a:r>
            <a:r>
              <a:rPr lang="en-US" altLang="ja-JP" dirty="0" smtClean="0"/>
              <a:t>and </a:t>
            </a:r>
            <a:r>
              <a:rPr lang="en-US" altLang="ja-JP" dirty="0" smtClean="0">
                <a:solidFill>
                  <a:srgbClr val="FF0000"/>
                </a:solidFill>
              </a:rPr>
              <a:t>the second kind</a:t>
            </a:r>
            <a:r>
              <a:rPr lang="en-US" altLang="ja-JP" dirty="0" smtClean="0"/>
              <a:t>. </a:t>
            </a:r>
            <a:endParaRPr lang="ja-JP" altLang="ja-JP" dirty="0"/>
          </a:p>
          <a:p>
            <a:pPr marL="0" indent="0">
              <a:buNone/>
            </a:pPr>
            <a:r>
              <a:rPr lang="en-US" altLang="ja-JP" dirty="0"/>
              <a:t> </a:t>
            </a:r>
            <a:endParaRPr lang="ja-JP" altLang="ja-JP" dirty="0"/>
          </a:p>
          <a:p>
            <a:pPr marL="0" indent="0">
              <a:buNone/>
            </a:pPr>
            <a:r>
              <a:rPr lang="en-US" altLang="ja-JP" sz="2800" dirty="0" smtClean="0"/>
              <a:t>(</a:t>
            </a:r>
            <a:r>
              <a:rPr lang="x-none" altLang="ja-JP" sz="2800" dirty="0" smtClean="0"/>
              <a:t>Cf</a:t>
            </a:r>
            <a:r>
              <a:rPr lang="x-none" altLang="ja-JP" sz="2800" dirty="0"/>
              <a:t>. </a:t>
            </a:r>
            <a:r>
              <a:rPr lang="en-US" altLang="ja-JP" sz="2800" dirty="0"/>
              <a:t>Wiśniewski</a:t>
            </a:r>
            <a:r>
              <a:rPr lang="x-none" altLang="ja-JP" sz="2800" dirty="0"/>
              <a:t>, </a:t>
            </a:r>
            <a:r>
              <a:rPr lang="x-none" altLang="ja-JP" sz="2800" i="1" dirty="0"/>
              <a:t>Questions, Inferences, and Scenarios, </a:t>
            </a:r>
            <a:r>
              <a:rPr lang="x-none" altLang="ja-JP" sz="2800" dirty="0"/>
              <a:t>College Publications, 2013</a:t>
            </a:r>
            <a:r>
              <a:rPr lang="en-US" altLang="ja-JP" sz="2800" dirty="0"/>
              <a:t>.</a:t>
            </a:r>
          </a:p>
          <a:p>
            <a:pPr marL="0" indent="0">
              <a:buNone/>
            </a:pPr>
            <a:r>
              <a:rPr lang="en-US" altLang="ja-JP" sz="2800" dirty="0" smtClean="0"/>
              <a:t>   The logical </a:t>
            </a:r>
            <a:r>
              <a:rPr lang="en-US" altLang="ja-JP" sz="2800" dirty="0"/>
              <a:t>research </a:t>
            </a:r>
            <a:r>
              <a:rPr lang="en-US" altLang="ja-JP" sz="2800" dirty="0" smtClean="0"/>
              <a:t>of </a:t>
            </a:r>
            <a:r>
              <a:rPr lang="en-US" altLang="ja-JP" sz="2800" dirty="0"/>
              <a:t>questions is very common in Poland, and </a:t>
            </a:r>
            <a:r>
              <a:rPr lang="en-US" altLang="ja-JP" sz="2800" dirty="0" smtClean="0">
                <a:solidFill>
                  <a:srgbClr val="C00000"/>
                </a:solidFill>
              </a:rPr>
              <a:t>Andrej </a:t>
            </a:r>
            <a:r>
              <a:rPr lang="en-US" altLang="ja-JP" sz="2800" dirty="0" err="1" smtClean="0">
                <a:solidFill>
                  <a:srgbClr val="C00000"/>
                </a:solidFill>
              </a:rPr>
              <a:t>Wiśniewski</a:t>
            </a:r>
            <a:r>
              <a:rPr lang="en-US" altLang="ja-JP" sz="2800" dirty="0" smtClean="0">
                <a:solidFill>
                  <a:srgbClr val="C00000"/>
                </a:solidFill>
              </a:rPr>
              <a:t> </a:t>
            </a:r>
            <a:r>
              <a:rPr lang="en-US" altLang="ja-JP" sz="2800" dirty="0"/>
              <a:t>is one of leading researchers in this field</a:t>
            </a:r>
            <a:r>
              <a:rPr lang="en-US" altLang="ja-JP" sz="2800" dirty="0" smtClean="0"/>
              <a:t>.)</a:t>
            </a:r>
            <a:endParaRPr lang="ja-JP" altLang="ja-JP" sz="2800"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17</a:t>
            </a:fld>
            <a:endParaRPr kumimoji="1" lang="ja-JP" altLang="en-US"/>
          </a:p>
        </p:txBody>
      </p:sp>
    </p:spTree>
    <p:extLst>
      <p:ext uri="{BB962C8B-B14F-4D97-AF65-F5344CB8AC3E}">
        <p14:creationId xmlns:p14="http://schemas.microsoft.com/office/powerpoint/2010/main" val="42785418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404664"/>
            <a:ext cx="8507288" cy="6048672"/>
          </a:xfrm>
        </p:spPr>
        <p:txBody>
          <a:bodyPr/>
          <a:lstStyle/>
          <a:p>
            <a:pPr marL="0" indent="0">
              <a:buNone/>
            </a:pPr>
            <a:r>
              <a:rPr lang="en-US" altLang="ja-JP" b="1" dirty="0"/>
              <a:t>2.1  First kind of </a:t>
            </a:r>
            <a:r>
              <a:rPr lang="en-US" altLang="ja-JP" b="1" i="1" dirty="0"/>
              <a:t>erotetic inference</a:t>
            </a:r>
            <a:endParaRPr lang="ja-JP" altLang="ja-JP" b="1" i="1" dirty="0"/>
          </a:p>
          <a:p>
            <a:r>
              <a:rPr lang="en-US" altLang="ja-JP" dirty="0"/>
              <a:t>The first kind of </a:t>
            </a:r>
            <a:r>
              <a:rPr lang="en-US" altLang="ja-JP" i="1" dirty="0">
                <a:solidFill>
                  <a:srgbClr val="FF0000"/>
                </a:solidFill>
              </a:rPr>
              <a:t>erotetic inference </a:t>
            </a:r>
            <a:r>
              <a:rPr lang="en-US" altLang="ja-JP" dirty="0"/>
              <a:t>includes</a:t>
            </a:r>
            <a:r>
              <a:rPr lang="en-US" altLang="ja-JP" i="1" dirty="0"/>
              <a:t> </a:t>
            </a:r>
            <a:r>
              <a:rPr lang="en-US" altLang="ja-JP" dirty="0"/>
              <a:t>declarative sentences with truth values as presuppositions and a question as their </a:t>
            </a:r>
            <a:r>
              <a:rPr lang="en-US" altLang="ja-JP" dirty="0" smtClean="0"/>
              <a:t>conclusion. </a:t>
            </a:r>
            <a:r>
              <a:rPr lang="en-US" altLang="ja-JP" dirty="0"/>
              <a:t>For example, </a:t>
            </a:r>
            <a:endParaRPr lang="en-US" altLang="ja-JP" dirty="0" smtClean="0"/>
          </a:p>
          <a:p>
            <a:endParaRPr lang="ja-JP" altLang="ja-JP" dirty="0"/>
          </a:p>
          <a:p>
            <a:pPr marL="0" indent="0">
              <a:buNone/>
            </a:pPr>
            <a:r>
              <a:rPr lang="ja-JP" altLang="en-US" u="sng" dirty="0"/>
              <a:t>　　</a:t>
            </a:r>
            <a:r>
              <a:rPr lang="en-US" altLang="ja-JP" u="sng" dirty="0" smtClean="0"/>
              <a:t>She </a:t>
            </a:r>
            <a:r>
              <a:rPr lang="en-US" altLang="ja-JP" u="sng" dirty="0"/>
              <a:t>always arrives on time, but now she is late.</a:t>
            </a:r>
            <a:endParaRPr lang="ja-JP" altLang="ja-JP" dirty="0"/>
          </a:p>
          <a:p>
            <a:pPr marL="0" indent="0">
              <a:buNone/>
            </a:pPr>
            <a:r>
              <a:rPr lang="ja-JP" altLang="en-US" i="1" dirty="0"/>
              <a:t>　∴ </a:t>
            </a:r>
            <a:r>
              <a:rPr lang="en-US" altLang="ja-JP" i="1" dirty="0">
                <a:solidFill>
                  <a:srgbClr val="C00000"/>
                </a:solidFill>
              </a:rPr>
              <a:t>What happened to her?</a:t>
            </a:r>
            <a:endParaRPr lang="ja-JP" altLang="ja-JP" dirty="0">
              <a:solidFill>
                <a:srgbClr val="C00000"/>
              </a:solidFill>
            </a:endParaRPr>
          </a:p>
          <a:p>
            <a:pPr marL="0" indent="0">
              <a:buNone/>
            </a:pPr>
            <a:r>
              <a:rPr lang="en-US" altLang="ja-JP" i="1" dirty="0"/>
              <a:t> </a:t>
            </a: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18</a:t>
            </a:fld>
            <a:endParaRPr kumimoji="1" lang="ja-JP" altLang="en-US"/>
          </a:p>
        </p:txBody>
      </p:sp>
    </p:spTree>
    <p:extLst>
      <p:ext uri="{BB962C8B-B14F-4D97-AF65-F5344CB8AC3E}">
        <p14:creationId xmlns:p14="http://schemas.microsoft.com/office/powerpoint/2010/main" val="42785418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476672"/>
            <a:ext cx="8363272" cy="5649491"/>
          </a:xfrm>
        </p:spPr>
        <p:txBody>
          <a:bodyPr>
            <a:normAutofit fontScale="92500" lnSpcReduction="20000"/>
          </a:bodyPr>
          <a:lstStyle/>
          <a:p>
            <a:pPr marL="0" indent="0">
              <a:buNone/>
            </a:pPr>
            <a:r>
              <a:rPr lang="en-US" altLang="ja-JP" dirty="0" smtClean="0">
                <a:solidFill>
                  <a:srgbClr val="C00000"/>
                </a:solidFill>
              </a:rPr>
              <a:t>Then what is the validity of this</a:t>
            </a:r>
            <a:r>
              <a:rPr lang="en-US" altLang="ja-JP" dirty="0" smtClean="0">
                <a:solidFill>
                  <a:srgbClr val="C00000"/>
                </a:solidFill>
              </a:rPr>
              <a:t> inference? He claimed t</a:t>
            </a:r>
            <a:r>
              <a:rPr lang="en-US" altLang="ja-JP" dirty="0" smtClean="0">
                <a:solidFill>
                  <a:srgbClr val="C00000"/>
                </a:solidFill>
              </a:rPr>
              <a:t>wo </a:t>
            </a:r>
            <a:r>
              <a:rPr lang="en-US" altLang="ja-JP" dirty="0">
                <a:solidFill>
                  <a:srgbClr val="C00000"/>
                </a:solidFill>
              </a:rPr>
              <a:t>conditions for the validity of the first kind of erotetic inference.</a:t>
            </a:r>
          </a:p>
          <a:p>
            <a:pPr marL="0" indent="0">
              <a:buNone/>
            </a:pPr>
            <a:r>
              <a:rPr lang="en-US" altLang="ja-JP" dirty="0"/>
              <a:t> </a:t>
            </a:r>
            <a:r>
              <a:rPr lang="en-US" altLang="ja-JP" dirty="0" smtClean="0"/>
              <a:t>The </a:t>
            </a:r>
            <a:r>
              <a:rPr lang="en-US" altLang="ja-JP" dirty="0"/>
              <a:t>usual definition of a valid inference is that if all presuppositions are true, then the </a:t>
            </a:r>
            <a:r>
              <a:rPr lang="en-US" altLang="ja-JP" dirty="0" smtClean="0"/>
              <a:t>conclusion </a:t>
            </a:r>
            <a:r>
              <a:rPr lang="en-US" altLang="ja-JP" dirty="0"/>
              <a:t>is necessarily true. </a:t>
            </a:r>
            <a:r>
              <a:rPr lang="en-US" altLang="ja-JP" dirty="0" smtClean="0"/>
              <a:t>But </a:t>
            </a:r>
            <a:r>
              <a:rPr lang="en-US" altLang="ja-JP" dirty="0"/>
              <a:t>a question cannot be true or false. </a:t>
            </a:r>
            <a:endParaRPr lang="en-US" altLang="ja-JP" dirty="0" smtClean="0"/>
          </a:p>
          <a:p>
            <a:pPr marL="0" indent="0">
              <a:buNone/>
            </a:pPr>
            <a:r>
              <a:rPr lang="en-US" altLang="ja-JP" dirty="0" smtClean="0">
                <a:solidFill>
                  <a:schemeClr val="bg2">
                    <a:lumMod val="90000"/>
                  </a:schemeClr>
                </a:solidFill>
              </a:rPr>
              <a:t>So </a:t>
            </a:r>
            <a:r>
              <a:rPr lang="en-US" altLang="ja-JP" dirty="0" err="1" smtClean="0">
                <a:solidFill>
                  <a:schemeClr val="bg2">
                    <a:lumMod val="90000"/>
                  </a:schemeClr>
                </a:solidFill>
              </a:rPr>
              <a:t>Wiśniewski</a:t>
            </a:r>
            <a:r>
              <a:rPr lang="en-US" altLang="ja-JP" dirty="0" smtClean="0">
                <a:solidFill>
                  <a:schemeClr val="bg2">
                    <a:lumMod val="90000"/>
                  </a:schemeClr>
                </a:solidFill>
              </a:rPr>
              <a:t> </a:t>
            </a:r>
            <a:r>
              <a:rPr lang="en-US" altLang="ja-JP" dirty="0">
                <a:solidFill>
                  <a:schemeClr val="bg2">
                    <a:lumMod val="90000"/>
                  </a:schemeClr>
                </a:solidFill>
              </a:rPr>
              <a:t>defines </a:t>
            </a:r>
            <a:r>
              <a:rPr lang="en-US" altLang="ja-JP" dirty="0" smtClean="0">
                <a:solidFill>
                  <a:schemeClr val="bg2">
                    <a:lumMod val="90000"/>
                  </a:schemeClr>
                </a:solidFill>
              </a:rPr>
              <a:t>the </a:t>
            </a:r>
            <a:r>
              <a:rPr lang="en-US" altLang="ja-JP" i="1" dirty="0" smtClean="0">
                <a:solidFill>
                  <a:schemeClr val="bg2">
                    <a:lumMod val="90000"/>
                  </a:schemeClr>
                </a:solidFill>
              </a:rPr>
              <a:t>soundness </a:t>
            </a:r>
            <a:r>
              <a:rPr lang="en-US" altLang="ja-JP" dirty="0" smtClean="0">
                <a:solidFill>
                  <a:schemeClr val="bg2">
                    <a:lumMod val="90000"/>
                  </a:schemeClr>
                </a:solidFill>
              </a:rPr>
              <a:t>of a question </a:t>
            </a:r>
            <a:r>
              <a:rPr lang="en-US" altLang="ja-JP" dirty="0">
                <a:solidFill>
                  <a:schemeClr val="bg2">
                    <a:lumMod val="90000"/>
                  </a:schemeClr>
                </a:solidFill>
              </a:rPr>
              <a:t>as </a:t>
            </a:r>
            <a:r>
              <a:rPr lang="en-US" altLang="ja-JP" dirty="0" smtClean="0">
                <a:solidFill>
                  <a:schemeClr val="bg2">
                    <a:lumMod val="90000"/>
                  </a:schemeClr>
                </a:solidFill>
              </a:rPr>
              <a:t>to </a:t>
            </a:r>
            <a:r>
              <a:rPr lang="en-US" altLang="ja-JP" dirty="0" smtClean="0">
                <a:solidFill>
                  <a:schemeClr val="bg2">
                    <a:lumMod val="90000"/>
                  </a:schemeClr>
                </a:solidFill>
              </a:rPr>
              <a:t>admit at least one true </a:t>
            </a:r>
            <a:r>
              <a:rPr lang="en-US" altLang="ja-JP" dirty="0" smtClean="0">
                <a:solidFill>
                  <a:schemeClr val="bg2">
                    <a:lumMod val="90000"/>
                  </a:schemeClr>
                </a:solidFill>
              </a:rPr>
              <a:t>answer</a:t>
            </a:r>
            <a:r>
              <a:rPr lang="en-US" altLang="ja-JP" dirty="0" smtClean="0">
                <a:solidFill>
                  <a:schemeClr val="bg2">
                    <a:lumMod val="90000"/>
                  </a:schemeClr>
                </a:solidFill>
              </a:rPr>
              <a:t>.</a:t>
            </a:r>
          </a:p>
          <a:p>
            <a:pPr marL="0" indent="0">
              <a:buNone/>
            </a:pPr>
            <a:r>
              <a:rPr lang="en-US" altLang="ja-JP" dirty="0" smtClean="0">
                <a:solidFill>
                  <a:schemeClr val="bg2">
                    <a:lumMod val="90000"/>
                  </a:schemeClr>
                </a:solidFill>
              </a:rPr>
              <a:t>The first condition for the validity is (C1)</a:t>
            </a:r>
          </a:p>
          <a:p>
            <a:pPr marL="400050" lvl="1" indent="0">
              <a:buNone/>
            </a:pPr>
            <a:r>
              <a:rPr lang="en-US" altLang="ja-JP" sz="3300" dirty="0" smtClean="0">
                <a:solidFill>
                  <a:schemeClr val="bg2">
                    <a:lumMod val="90000"/>
                  </a:schemeClr>
                </a:solidFill>
              </a:rPr>
              <a:t>(</a:t>
            </a:r>
            <a:r>
              <a:rPr lang="en-US" altLang="ja-JP" sz="3300" dirty="0">
                <a:solidFill>
                  <a:schemeClr val="bg2">
                    <a:lumMod val="90000"/>
                  </a:schemeClr>
                </a:solidFill>
              </a:rPr>
              <a:t>C1) (Transmission of truth into soundness) If the premises are all true, then the question that is the conclusion must be </a:t>
            </a:r>
            <a:r>
              <a:rPr lang="en-US" altLang="ja-JP" sz="3300" i="1" u="sng" dirty="0">
                <a:solidFill>
                  <a:schemeClr val="bg2">
                    <a:lumMod val="90000"/>
                  </a:schemeClr>
                </a:solidFill>
              </a:rPr>
              <a:t>sound</a:t>
            </a:r>
            <a:r>
              <a:rPr lang="en-US" altLang="ja-JP" sz="3300" u="sng" dirty="0">
                <a:solidFill>
                  <a:schemeClr val="bg2">
                    <a:lumMod val="90000"/>
                  </a:schemeClr>
                </a:solidFill>
              </a:rPr>
              <a:t>.</a:t>
            </a:r>
            <a:r>
              <a:rPr lang="en-US" altLang="ja-JP" sz="3200" i="1" u="sng" dirty="0">
                <a:solidFill>
                  <a:schemeClr val="bg2">
                    <a:lumMod val="90000"/>
                  </a:schemeClr>
                </a:solidFill>
              </a:rPr>
              <a:t> </a:t>
            </a:r>
            <a:r>
              <a:rPr lang="en-US" altLang="ja-JP" sz="3200" i="1" dirty="0">
                <a:solidFill>
                  <a:schemeClr val="bg2">
                    <a:lumMod val="90000"/>
                  </a:schemeClr>
                </a:solidFill>
              </a:rPr>
              <a:t>(</a:t>
            </a:r>
            <a:r>
              <a:rPr lang="x-none" altLang="ja-JP" sz="3200" i="1" dirty="0">
                <a:solidFill>
                  <a:schemeClr val="bg2">
                    <a:lumMod val="90000"/>
                  </a:schemeClr>
                </a:solidFill>
              </a:rPr>
              <a:t>Ibid.</a:t>
            </a:r>
            <a:r>
              <a:rPr lang="x-none" altLang="ja-JP" sz="3200" dirty="0">
                <a:solidFill>
                  <a:schemeClr val="bg2">
                    <a:lumMod val="90000"/>
                  </a:schemeClr>
                </a:solidFill>
              </a:rPr>
              <a:t> p. 51.</a:t>
            </a:r>
            <a:r>
              <a:rPr lang="en-US" altLang="ja-JP" sz="3200" dirty="0">
                <a:solidFill>
                  <a:schemeClr val="bg2">
                    <a:lumMod val="90000"/>
                  </a:schemeClr>
                </a:solidFill>
              </a:rPr>
              <a:t>)</a:t>
            </a:r>
            <a:endParaRPr lang="ja-JP" altLang="ja-JP" sz="3200" dirty="0">
              <a:solidFill>
                <a:schemeClr val="bg2">
                  <a:lumMod val="90000"/>
                </a:schemeClr>
              </a:solidFill>
            </a:endParaRPr>
          </a:p>
          <a:p>
            <a:pPr marL="400050" lvl="1" indent="0">
              <a:buNone/>
            </a:pPr>
            <a:endParaRPr lang="ja-JP" altLang="ja-JP" sz="3000" dirty="0"/>
          </a:p>
          <a:p>
            <a:pPr marL="0" indent="0" eaLnBrk="0">
              <a:buNone/>
            </a:pP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19</a:t>
            </a:fld>
            <a:endParaRPr kumimoji="1" lang="ja-JP" altLang="en-US"/>
          </a:p>
        </p:txBody>
      </p:sp>
    </p:spTree>
    <p:extLst>
      <p:ext uri="{BB962C8B-B14F-4D97-AF65-F5344CB8AC3E}">
        <p14:creationId xmlns:p14="http://schemas.microsoft.com/office/powerpoint/2010/main" val="28563782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251520" y="332656"/>
            <a:ext cx="8229600" cy="6192688"/>
          </a:xfrm>
        </p:spPr>
        <p:txBody>
          <a:bodyPr>
            <a:normAutofit fontScale="92500"/>
          </a:bodyPr>
          <a:lstStyle/>
          <a:p>
            <a:r>
              <a:rPr kumimoji="1" lang="en-US" altLang="ja-JP" dirty="0"/>
              <a:t>Contents of talk</a:t>
            </a:r>
          </a:p>
          <a:p>
            <a:endParaRPr kumimoji="1" lang="en-US" altLang="ja-JP" dirty="0"/>
          </a:p>
          <a:p>
            <a:pPr marL="0" indent="0">
              <a:buNone/>
            </a:pPr>
            <a:r>
              <a:rPr lang="en-US" altLang="ja-JP" dirty="0"/>
              <a:t>Part 1  QA inference</a:t>
            </a:r>
          </a:p>
          <a:p>
            <a:pPr marL="0" indent="0">
              <a:buNone/>
            </a:pPr>
            <a:r>
              <a:rPr kumimoji="1" lang="en-US" altLang="ja-JP" dirty="0"/>
              <a:t>    1 </a:t>
            </a:r>
            <a:r>
              <a:rPr lang="en-US" altLang="ja-JP" dirty="0"/>
              <a:t>An inference </a:t>
            </a:r>
            <a:r>
              <a:rPr lang="en-US" altLang="ja-JP" i="1" dirty="0"/>
              <a:t>presupposes </a:t>
            </a:r>
            <a:r>
              <a:rPr lang="en-US" altLang="ja-JP" dirty="0"/>
              <a:t>a question</a:t>
            </a:r>
            <a:endParaRPr kumimoji="1" lang="en-US" altLang="ja-JP" dirty="0"/>
          </a:p>
          <a:p>
            <a:pPr marL="0" indent="0">
              <a:buNone/>
            </a:pPr>
            <a:r>
              <a:rPr lang="en-US" altLang="ja-JP" dirty="0"/>
              <a:t>    2 </a:t>
            </a:r>
            <a:r>
              <a:rPr lang="en-US" altLang="ja-JP" dirty="0" err="1"/>
              <a:t>Wiśniewski’s</a:t>
            </a:r>
            <a:r>
              <a:rPr lang="en-US" altLang="ja-JP" dirty="0"/>
              <a:t> </a:t>
            </a:r>
            <a:r>
              <a:rPr lang="en-US" altLang="ja-JP" dirty="0" err="1" smtClean="0"/>
              <a:t>erotetic</a:t>
            </a:r>
            <a:r>
              <a:rPr lang="en-US" altLang="ja-JP" dirty="0" smtClean="0"/>
              <a:t> </a:t>
            </a:r>
            <a:r>
              <a:rPr lang="en-US" altLang="ja-JP" dirty="0"/>
              <a:t>logic</a:t>
            </a:r>
          </a:p>
          <a:p>
            <a:pPr marL="0" indent="0">
              <a:buNone/>
            </a:pPr>
            <a:r>
              <a:rPr kumimoji="1" lang="en-US" altLang="ja-JP" dirty="0"/>
              <a:t>    3 QA inference</a:t>
            </a:r>
          </a:p>
          <a:p>
            <a:pPr marL="0" indent="0">
              <a:buNone/>
            </a:pPr>
            <a:r>
              <a:rPr lang="en-US" altLang="ja-JP" dirty="0"/>
              <a:t>Part 2  </a:t>
            </a:r>
            <a:r>
              <a:rPr lang="en-US" altLang="ja-JP" dirty="0" smtClean="0"/>
              <a:t>QA </a:t>
            </a:r>
            <a:r>
              <a:rPr lang="en-US" altLang="ja-JP" dirty="0"/>
              <a:t>inferential semantics</a:t>
            </a:r>
          </a:p>
          <a:p>
            <a:pPr marL="0" indent="0">
              <a:buNone/>
            </a:pPr>
            <a:r>
              <a:rPr lang="en-US" altLang="ja-JP" dirty="0"/>
              <a:t>    1 Concept of </a:t>
            </a:r>
            <a:r>
              <a:rPr lang="en-US" altLang="ja-JP" dirty="0" smtClean="0"/>
              <a:t>R. </a:t>
            </a:r>
            <a:r>
              <a:rPr lang="en-US" altLang="ja-JP" dirty="0" err="1" smtClean="0"/>
              <a:t>Brandom’s</a:t>
            </a:r>
            <a:r>
              <a:rPr lang="ja-JP" altLang="en-US" dirty="0" smtClean="0"/>
              <a:t> </a:t>
            </a:r>
            <a:r>
              <a:rPr lang="en-US" altLang="ja-JP" dirty="0" smtClean="0"/>
              <a:t>inferential </a:t>
            </a:r>
            <a:r>
              <a:rPr lang="en-US" altLang="ja-JP" dirty="0"/>
              <a:t>semantics</a:t>
            </a:r>
          </a:p>
          <a:p>
            <a:pPr marL="0" indent="0">
              <a:buNone/>
            </a:pPr>
            <a:r>
              <a:rPr kumimoji="1" lang="en-US" altLang="ja-JP" dirty="0"/>
              <a:t>    2 </a:t>
            </a:r>
            <a:r>
              <a:rPr kumimoji="1" lang="en-US" altLang="ja-JP" dirty="0">
                <a:solidFill>
                  <a:srgbClr val="002060"/>
                </a:solidFill>
              </a:rPr>
              <a:t>Semantic QA inference </a:t>
            </a:r>
          </a:p>
          <a:p>
            <a:pPr marL="0" indent="0">
              <a:buNone/>
            </a:pPr>
            <a:r>
              <a:rPr lang="en-US" altLang="ja-JP" sz="3400" dirty="0"/>
              <a:t>    3 </a:t>
            </a:r>
            <a:r>
              <a:rPr lang="en-US" altLang="ja-JP" sz="3400" dirty="0" smtClean="0"/>
              <a:t>QA</a:t>
            </a:r>
            <a:r>
              <a:rPr lang="ja-JP" altLang="en-US" sz="3400" dirty="0"/>
              <a:t> </a:t>
            </a:r>
            <a:r>
              <a:rPr lang="en-US" altLang="ja-JP" sz="3400" dirty="0" smtClean="0"/>
              <a:t>inferential </a:t>
            </a:r>
            <a:r>
              <a:rPr lang="en-US" altLang="ja-JP" sz="3400" dirty="0"/>
              <a:t>semantics</a:t>
            </a:r>
            <a:endParaRPr kumimoji="1" lang="en-US" altLang="ja-JP" dirty="0"/>
          </a:p>
          <a:p>
            <a:pPr marL="0" indent="0">
              <a:buNone/>
            </a:pPr>
            <a:r>
              <a:rPr lang="en-US" altLang="ja-JP" dirty="0"/>
              <a:t>    </a:t>
            </a:r>
            <a:endParaRPr kumimoji="1" lang="en-US" altLang="ja-JP"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2</a:t>
            </a:fld>
            <a:endParaRPr kumimoji="1" lang="ja-JP" altLang="en-US"/>
          </a:p>
        </p:txBody>
      </p:sp>
    </p:spTree>
    <p:extLst>
      <p:ext uri="{BB962C8B-B14F-4D97-AF65-F5344CB8AC3E}">
        <p14:creationId xmlns:p14="http://schemas.microsoft.com/office/powerpoint/2010/main" val="30920566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476672"/>
            <a:ext cx="8363272" cy="5649491"/>
          </a:xfrm>
        </p:spPr>
        <p:txBody>
          <a:bodyPr>
            <a:normAutofit fontScale="92500" lnSpcReduction="20000"/>
          </a:bodyPr>
          <a:lstStyle/>
          <a:p>
            <a:pPr marL="0" indent="0">
              <a:buNone/>
            </a:pPr>
            <a:r>
              <a:rPr lang="en-US" altLang="ja-JP" dirty="0" smtClean="0">
                <a:solidFill>
                  <a:srgbClr val="C00000"/>
                </a:solidFill>
              </a:rPr>
              <a:t>Then what is the validity of this</a:t>
            </a:r>
            <a:r>
              <a:rPr lang="en-US" altLang="ja-JP" dirty="0" smtClean="0">
                <a:solidFill>
                  <a:srgbClr val="C00000"/>
                </a:solidFill>
              </a:rPr>
              <a:t> inference? He claimed t</a:t>
            </a:r>
            <a:r>
              <a:rPr lang="en-US" altLang="ja-JP" dirty="0" smtClean="0">
                <a:solidFill>
                  <a:srgbClr val="C00000"/>
                </a:solidFill>
              </a:rPr>
              <a:t>wo </a:t>
            </a:r>
            <a:r>
              <a:rPr lang="en-US" altLang="ja-JP" dirty="0">
                <a:solidFill>
                  <a:srgbClr val="C00000"/>
                </a:solidFill>
              </a:rPr>
              <a:t>conditions for the validity of the first kind of erotetic inference.</a:t>
            </a:r>
          </a:p>
          <a:p>
            <a:pPr marL="0" indent="0">
              <a:buNone/>
            </a:pPr>
            <a:r>
              <a:rPr lang="en-US" altLang="ja-JP" dirty="0"/>
              <a:t> </a:t>
            </a:r>
            <a:r>
              <a:rPr lang="en-US" altLang="ja-JP" dirty="0" smtClean="0"/>
              <a:t>The </a:t>
            </a:r>
            <a:r>
              <a:rPr lang="en-US" altLang="ja-JP" dirty="0"/>
              <a:t>usual definition of a valid inference is that if all presuppositions are true, then the </a:t>
            </a:r>
            <a:r>
              <a:rPr lang="en-US" altLang="ja-JP" dirty="0" smtClean="0"/>
              <a:t>conclusion </a:t>
            </a:r>
            <a:r>
              <a:rPr lang="en-US" altLang="ja-JP" dirty="0"/>
              <a:t>is necessarily true. </a:t>
            </a:r>
            <a:r>
              <a:rPr lang="en-US" altLang="ja-JP" dirty="0" smtClean="0"/>
              <a:t>But </a:t>
            </a:r>
            <a:r>
              <a:rPr lang="en-US" altLang="ja-JP" dirty="0"/>
              <a:t>a question cannot be true or false. </a:t>
            </a:r>
            <a:endParaRPr lang="en-US" altLang="ja-JP" dirty="0" smtClean="0"/>
          </a:p>
          <a:p>
            <a:pPr marL="0" indent="0">
              <a:buNone/>
            </a:pPr>
            <a:r>
              <a:rPr lang="en-US" altLang="ja-JP" dirty="0" smtClean="0"/>
              <a:t>So </a:t>
            </a:r>
            <a:r>
              <a:rPr lang="en-US" altLang="ja-JP" dirty="0" err="1" smtClean="0"/>
              <a:t>Wiśniewski</a:t>
            </a:r>
            <a:r>
              <a:rPr lang="en-US" altLang="ja-JP" dirty="0" smtClean="0"/>
              <a:t> </a:t>
            </a:r>
            <a:r>
              <a:rPr lang="en-US" altLang="ja-JP" dirty="0"/>
              <a:t>defines </a:t>
            </a:r>
            <a:r>
              <a:rPr lang="en-US" altLang="ja-JP" dirty="0" smtClean="0"/>
              <a:t>the </a:t>
            </a:r>
            <a:r>
              <a:rPr lang="en-US" altLang="ja-JP" i="1" dirty="0" smtClean="0">
                <a:solidFill>
                  <a:srgbClr val="FF0000"/>
                </a:solidFill>
              </a:rPr>
              <a:t>soundness </a:t>
            </a:r>
            <a:r>
              <a:rPr lang="en-US" altLang="ja-JP" dirty="0" smtClean="0"/>
              <a:t>of a question </a:t>
            </a:r>
            <a:r>
              <a:rPr lang="en-US" altLang="ja-JP" dirty="0"/>
              <a:t>as </a:t>
            </a:r>
            <a:r>
              <a:rPr lang="en-US" altLang="ja-JP" dirty="0" smtClean="0"/>
              <a:t>to </a:t>
            </a:r>
            <a:r>
              <a:rPr lang="en-US" altLang="ja-JP" dirty="0" smtClean="0"/>
              <a:t>admit at least one true </a:t>
            </a:r>
            <a:r>
              <a:rPr lang="en-US" altLang="ja-JP" dirty="0" smtClean="0"/>
              <a:t>answer</a:t>
            </a:r>
            <a:r>
              <a:rPr lang="en-US" altLang="ja-JP" dirty="0" smtClean="0"/>
              <a:t>.</a:t>
            </a:r>
          </a:p>
          <a:p>
            <a:pPr marL="0" indent="0">
              <a:buNone/>
            </a:pPr>
            <a:r>
              <a:rPr lang="en-US" altLang="ja-JP" dirty="0" smtClean="0"/>
              <a:t>The first condition for the validity is (C1)</a:t>
            </a:r>
          </a:p>
          <a:p>
            <a:pPr marL="400050" lvl="1" indent="0">
              <a:buNone/>
            </a:pPr>
            <a:r>
              <a:rPr lang="en-US" altLang="ja-JP" sz="3300" dirty="0" smtClean="0">
                <a:solidFill>
                  <a:srgbClr val="C00000"/>
                </a:solidFill>
              </a:rPr>
              <a:t>(</a:t>
            </a:r>
            <a:r>
              <a:rPr lang="en-US" altLang="ja-JP" sz="3300" dirty="0">
                <a:solidFill>
                  <a:srgbClr val="C00000"/>
                </a:solidFill>
              </a:rPr>
              <a:t>C1) (Transmission of truth into soundness) If the premises are all true, then the question that is the conclusion must be </a:t>
            </a:r>
            <a:r>
              <a:rPr lang="en-US" altLang="ja-JP" sz="3300" i="1" u="sng" dirty="0">
                <a:solidFill>
                  <a:srgbClr val="FF0000"/>
                </a:solidFill>
              </a:rPr>
              <a:t>sound</a:t>
            </a:r>
            <a:r>
              <a:rPr lang="en-US" altLang="ja-JP" sz="3300" u="sng" dirty="0">
                <a:solidFill>
                  <a:srgbClr val="FF0000"/>
                </a:solidFill>
              </a:rPr>
              <a:t>.</a:t>
            </a:r>
            <a:r>
              <a:rPr lang="en-US" altLang="ja-JP" sz="3200" i="1" u="sng" dirty="0">
                <a:solidFill>
                  <a:srgbClr val="FF0000"/>
                </a:solidFill>
              </a:rPr>
              <a:t> </a:t>
            </a:r>
            <a:r>
              <a:rPr lang="en-US" altLang="ja-JP" sz="3200" i="1" dirty="0">
                <a:solidFill>
                  <a:srgbClr val="C00000"/>
                </a:solidFill>
              </a:rPr>
              <a:t>(</a:t>
            </a:r>
            <a:r>
              <a:rPr lang="x-none" altLang="ja-JP" sz="3200" i="1" dirty="0">
                <a:solidFill>
                  <a:srgbClr val="C00000"/>
                </a:solidFill>
              </a:rPr>
              <a:t>Ibid.</a:t>
            </a:r>
            <a:r>
              <a:rPr lang="x-none" altLang="ja-JP" sz="3200" dirty="0">
                <a:solidFill>
                  <a:srgbClr val="C00000"/>
                </a:solidFill>
              </a:rPr>
              <a:t> p. 51.</a:t>
            </a:r>
            <a:r>
              <a:rPr lang="en-US" altLang="ja-JP" sz="3200" dirty="0">
                <a:solidFill>
                  <a:srgbClr val="C00000"/>
                </a:solidFill>
              </a:rPr>
              <a:t>)</a:t>
            </a:r>
            <a:endParaRPr lang="ja-JP" altLang="ja-JP" sz="3200" dirty="0">
              <a:solidFill>
                <a:srgbClr val="C00000"/>
              </a:solidFill>
            </a:endParaRPr>
          </a:p>
          <a:p>
            <a:pPr marL="400050" lvl="1" indent="0">
              <a:buNone/>
            </a:pPr>
            <a:endParaRPr lang="ja-JP" altLang="ja-JP" sz="3000" dirty="0"/>
          </a:p>
          <a:p>
            <a:pPr marL="0" indent="0" eaLnBrk="0">
              <a:buNone/>
            </a:pP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20</a:t>
            </a:fld>
            <a:endParaRPr kumimoji="1" lang="ja-JP" altLang="en-US"/>
          </a:p>
        </p:txBody>
      </p:sp>
    </p:spTree>
    <p:extLst>
      <p:ext uri="{BB962C8B-B14F-4D97-AF65-F5344CB8AC3E}">
        <p14:creationId xmlns:p14="http://schemas.microsoft.com/office/powerpoint/2010/main" val="42785418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548680"/>
            <a:ext cx="8229600" cy="5577483"/>
          </a:xfrm>
        </p:spPr>
        <p:txBody>
          <a:bodyPr>
            <a:normAutofit lnSpcReduction="10000"/>
          </a:bodyPr>
          <a:lstStyle/>
          <a:p>
            <a:pPr marL="0" indent="0">
              <a:buNone/>
            </a:pPr>
            <a:r>
              <a:rPr lang="en-US" altLang="ja-JP" dirty="0" smtClean="0"/>
              <a:t>But (C1</a:t>
            </a:r>
            <a:r>
              <a:rPr lang="en-US" altLang="ja-JP" dirty="0"/>
              <a:t>) is insufficient, because the following inference that meets with (C1) is not a good inference:</a:t>
            </a:r>
            <a:endParaRPr lang="ja-JP" altLang="ja-JP" dirty="0"/>
          </a:p>
          <a:p>
            <a:pPr marL="0" indent="0">
              <a:buNone/>
            </a:pPr>
            <a:r>
              <a:rPr lang="en-US" altLang="ja-JP" sz="1200" dirty="0" smtClean="0"/>
              <a:t>   </a:t>
            </a:r>
            <a:endParaRPr lang="ja-JP" altLang="ja-JP" sz="1200" dirty="0"/>
          </a:p>
          <a:p>
            <a:pPr marL="0" indent="0">
              <a:buNone/>
            </a:pPr>
            <a:r>
              <a:rPr lang="en-US" altLang="ja-JP" dirty="0"/>
              <a:t>   </a:t>
            </a:r>
            <a:r>
              <a:rPr lang="ja-JP" altLang="en-US" dirty="0"/>
              <a:t>　</a:t>
            </a:r>
            <a:r>
              <a:rPr lang="en-US" altLang="ja-JP" dirty="0"/>
              <a:t>    She is rich. </a:t>
            </a:r>
            <a:endParaRPr lang="ja-JP" altLang="ja-JP" dirty="0"/>
          </a:p>
          <a:p>
            <a:pPr marL="0" indent="0">
              <a:buNone/>
            </a:pPr>
            <a:r>
              <a:rPr lang="en-US" altLang="ja-JP" u="sng" dirty="0"/>
              <a:t>   </a:t>
            </a:r>
            <a:r>
              <a:rPr lang="ja-JP" altLang="en-US" u="sng" dirty="0"/>
              <a:t>　</a:t>
            </a:r>
            <a:r>
              <a:rPr lang="en-US" altLang="ja-JP" u="sng" dirty="0"/>
              <a:t>    She is happy. </a:t>
            </a:r>
            <a:r>
              <a:rPr lang="ja-JP" altLang="ja-JP" u="sng" dirty="0"/>
              <a:t>　　</a:t>
            </a:r>
            <a:endParaRPr lang="ja-JP" altLang="ja-JP" dirty="0"/>
          </a:p>
          <a:p>
            <a:pPr marL="0" indent="0">
              <a:buNone/>
            </a:pPr>
            <a:r>
              <a:rPr lang="ja-JP" altLang="en-US" i="1" dirty="0"/>
              <a:t>　∴　</a:t>
            </a:r>
            <a:r>
              <a:rPr lang="en-US" altLang="ja-JP" i="1" dirty="0">
                <a:solidFill>
                  <a:srgbClr val="C00000"/>
                </a:solidFill>
              </a:rPr>
              <a:t>Is she happy? </a:t>
            </a:r>
            <a:endParaRPr lang="ja-JP" altLang="ja-JP" dirty="0">
              <a:solidFill>
                <a:srgbClr val="C00000"/>
              </a:solidFill>
            </a:endParaRPr>
          </a:p>
          <a:p>
            <a:pPr marL="0" indent="0">
              <a:buNone/>
            </a:pPr>
            <a:r>
              <a:rPr lang="en-US" altLang="ja-JP" sz="1200" i="1" dirty="0"/>
              <a:t> </a:t>
            </a:r>
            <a:r>
              <a:rPr lang="en-US" altLang="ja-JP" sz="1200" i="1" dirty="0" smtClean="0"/>
              <a:t> </a:t>
            </a:r>
            <a:endParaRPr lang="ja-JP" altLang="ja-JP" sz="1200" dirty="0"/>
          </a:p>
          <a:p>
            <a:pPr marL="0" indent="0">
              <a:buNone/>
            </a:pPr>
            <a:r>
              <a:rPr lang="en-US" altLang="ja-JP" dirty="0"/>
              <a:t>In this inference, the answer to the question is already given in a premise. Therefore, the question is redundant. For this reason, Wiśniewski adds the following </a:t>
            </a:r>
            <a:r>
              <a:rPr lang="en-US" altLang="ja-JP" dirty="0" smtClean="0"/>
              <a:t>condition (C2).</a:t>
            </a: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21</a:t>
            </a:fld>
            <a:endParaRPr kumimoji="1" lang="ja-JP" altLang="en-US"/>
          </a:p>
        </p:txBody>
      </p:sp>
    </p:spTree>
    <p:extLst>
      <p:ext uri="{BB962C8B-B14F-4D97-AF65-F5344CB8AC3E}">
        <p14:creationId xmlns:p14="http://schemas.microsoft.com/office/powerpoint/2010/main" val="42785418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548680"/>
            <a:ext cx="8229600" cy="5577483"/>
          </a:xfrm>
        </p:spPr>
        <p:txBody>
          <a:bodyPr>
            <a:normAutofit lnSpcReduction="10000"/>
          </a:bodyPr>
          <a:lstStyle/>
          <a:p>
            <a:pPr marL="0" indent="0">
              <a:buNone/>
            </a:pPr>
            <a:endParaRPr lang="en-US" altLang="ja-JP" dirty="0"/>
          </a:p>
          <a:p>
            <a:pPr marL="400050" lvl="1" indent="0">
              <a:buNone/>
            </a:pPr>
            <a:r>
              <a:rPr lang="en-US" altLang="ja-JP" sz="3200" dirty="0">
                <a:solidFill>
                  <a:srgbClr val="C00000"/>
                </a:solidFill>
              </a:rPr>
              <a:t>(C2) (Informativeness) The question that is a conclusion must be </a:t>
            </a:r>
            <a:r>
              <a:rPr lang="en-US" altLang="ja-JP" sz="3200" i="1" u="sng" dirty="0">
                <a:solidFill>
                  <a:srgbClr val="C00000"/>
                </a:solidFill>
              </a:rPr>
              <a:t>informative</a:t>
            </a:r>
            <a:r>
              <a:rPr lang="en-US" altLang="ja-JP" sz="3200" dirty="0">
                <a:solidFill>
                  <a:srgbClr val="C00000"/>
                </a:solidFill>
              </a:rPr>
              <a:t> relative to the premises.</a:t>
            </a:r>
            <a:endParaRPr lang="ja-JP" altLang="ja-JP" sz="3200" dirty="0">
              <a:solidFill>
                <a:srgbClr val="C00000"/>
              </a:solidFill>
            </a:endParaRPr>
          </a:p>
          <a:p>
            <a:pPr marL="0" indent="0">
              <a:buNone/>
            </a:pPr>
            <a:r>
              <a:rPr lang="en-US" altLang="ja-JP" dirty="0"/>
              <a:t> </a:t>
            </a:r>
            <a:endParaRPr lang="ja-JP" altLang="ja-JP" dirty="0"/>
          </a:p>
          <a:p>
            <a:pPr marL="0" indent="0">
              <a:buNone/>
            </a:pPr>
            <a:r>
              <a:rPr lang="en-US" altLang="ja-JP" dirty="0"/>
              <a:t>He defines </a:t>
            </a:r>
            <a:r>
              <a:rPr lang="en-US" altLang="ja-JP" i="1" dirty="0">
                <a:solidFill>
                  <a:srgbClr val="FF0000"/>
                </a:solidFill>
              </a:rPr>
              <a:t>informativeness</a:t>
            </a:r>
            <a:r>
              <a:rPr lang="en-US" altLang="ja-JP" dirty="0"/>
              <a:t> as </a:t>
            </a:r>
            <a:r>
              <a:rPr lang="en-US" altLang="ja-JP" dirty="0">
                <a:solidFill>
                  <a:srgbClr val="FF0000"/>
                </a:solidFill>
              </a:rPr>
              <a:t>the lack of entailment of any </a:t>
            </a:r>
            <a:r>
              <a:rPr lang="en-US" altLang="ja-JP" u="sng" dirty="0">
                <a:solidFill>
                  <a:srgbClr val="FF0000"/>
                </a:solidFill>
              </a:rPr>
              <a:t>direct answer </a:t>
            </a:r>
            <a:r>
              <a:rPr lang="en-US" altLang="ja-JP" dirty="0"/>
              <a:t>from the premises</a:t>
            </a:r>
            <a:r>
              <a:rPr lang="en-US" altLang="ja-JP" dirty="0" smtClean="0"/>
              <a:t>. </a:t>
            </a:r>
            <a:r>
              <a:rPr lang="en-US" altLang="ja-JP" sz="2000" dirty="0" smtClean="0"/>
              <a:t>(Cf. </a:t>
            </a:r>
            <a:r>
              <a:rPr lang="x-none" altLang="ja-JP" sz="2000" i="1" dirty="0" smtClean="0"/>
              <a:t>bid</a:t>
            </a:r>
            <a:r>
              <a:rPr lang="x-none" altLang="ja-JP" sz="2000" i="1" dirty="0"/>
              <a:t>.</a:t>
            </a:r>
            <a:r>
              <a:rPr lang="x-none" altLang="ja-JP" sz="2000" dirty="0"/>
              <a:t> p. 51</a:t>
            </a:r>
            <a:r>
              <a:rPr lang="x-none" altLang="ja-JP" sz="2000" dirty="0" smtClean="0"/>
              <a:t>.</a:t>
            </a:r>
            <a:r>
              <a:rPr lang="en-US" altLang="ja-JP" sz="2000" dirty="0" smtClean="0"/>
              <a:t>)</a:t>
            </a:r>
          </a:p>
          <a:p>
            <a:pPr marL="0" lvl="1" indent="0">
              <a:buNone/>
            </a:pPr>
            <a:r>
              <a:rPr lang="ja-JP" altLang="en-US" dirty="0">
                <a:solidFill>
                  <a:schemeClr val="bg2">
                    <a:lumMod val="90000"/>
                  </a:schemeClr>
                </a:solidFill>
              </a:rPr>
              <a:t>“</a:t>
            </a:r>
            <a:r>
              <a:rPr lang="en-US" altLang="ja-JP" dirty="0">
                <a:solidFill>
                  <a:schemeClr val="bg2">
                    <a:lumMod val="90000"/>
                  </a:schemeClr>
                </a:solidFill>
              </a:rPr>
              <a:t>Direct answer</a:t>
            </a:r>
            <a:r>
              <a:rPr lang="ja-JP" altLang="en-US" dirty="0">
                <a:solidFill>
                  <a:schemeClr val="bg2">
                    <a:lumMod val="90000"/>
                  </a:schemeClr>
                </a:solidFill>
              </a:rPr>
              <a:t>”</a:t>
            </a:r>
            <a:r>
              <a:rPr lang="en-US" altLang="ja-JP" dirty="0">
                <a:solidFill>
                  <a:schemeClr val="bg2">
                    <a:lumMod val="90000"/>
                  </a:schemeClr>
                </a:solidFill>
              </a:rPr>
              <a:t> is defined as a possible just-sufficient answer, where “just-sufficient” means “satisfies the request of a question by providing neither less nor more information than is requested”.  (</a:t>
            </a:r>
            <a:r>
              <a:rPr lang="en-US" altLang="ja-JP" i="1" dirty="0">
                <a:solidFill>
                  <a:schemeClr val="bg2">
                    <a:lumMod val="90000"/>
                  </a:schemeClr>
                </a:solidFill>
              </a:rPr>
              <a:t>Ibid</a:t>
            </a:r>
            <a:r>
              <a:rPr lang="en-US" altLang="ja-JP" dirty="0">
                <a:solidFill>
                  <a:schemeClr val="bg2">
                    <a:lumMod val="90000"/>
                  </a:schemeClr>
                </a:solidFill>
              </a:rPr>
              <a:t>. p. 18)</a:t>
            </a:r>
          </a:p>
          <a:p>
            <a:pPr marL="0" indent="0">
              <a:buNone/>
            </a:pPr>
            <a:endParaRPr lang="en-US" altLang="ja-JP" sz="2000" dirty="0" smtClean="0"/>
          </a:p>
          <a:p>
            <a:pPr marL="0" indent="0">
              <a:buNone/>
            </a:pP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22</a:t>
            </a:fld>
            <a:endParaRPr kumimoji="1" lang="ja-JP" altLang="en-US"/>
          </a:p>
        </p:txBody>
      </p:sp>
    </p:spTree>
    <p:extLst>
      <p:ext uri="{BB962C8B-B14F-4D97-AF65-F5344CB8AC3E}">
        <p14:creationId xmlns:p14="http://schemas.microsoft.com/office/powerpoint/2010/main" val="14910137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548680"/>
            <a:ext cx="8229600" cy="5577483"/>
          </a:xfrm>
        </p:spPr>
        <p:txBody>
          <a:bodyPr>
            <a:normAutofit lnSpcReduction="10000"/>
          </a:bodyPr>
          <a:lstStyle/>
          <a:p>
            <a:pPr marL="0" indent="0">
              <a:buNone/>
            </a:pPr>
            <a:endParaRPr lang="en-US" altLang="ja-JP" dirty="0"/>
          </a:p>
          <a:p>
            <a:pPr marL="400050" lvl="1" indent="0">
              <a:buNone/>
            </a:pPr>
            <a:r>
              <a:rPr lang="en-US" altLang="ja-JP" sz="3200" dirty="0">
                <a:solidFill>
                  <a:srgbClr val="C00000"/>
                </a:solidFill>
              </a:rPr>
              <a:t>(C2) (Informativeness) The question that is a conclusion must be </a:t>
            </a:r>
            <a:r>
              <a:rPr lang="en-US" altLang="ja-JP" sz="3200" i="1" u="sng" dirty="0">
                <a:solidFill>
                  <a:srgbClr val="C00000"/>
                </a:solidFill>
              </a:rPr>
              <a:t>informative</a:t>
            </a:r>
            <a:r>
              <a:rPr lang="en-US" altLang="ja-JP" sz="3200" dirty="0">
                <a:solidFill>
                  <a:srgbClr val="C00000"/>
                </a:solidFill>
              </a:rPr>
              <a:t> relative to the premises.</a:t>
            </a:r>
            <a:endParaRPr lang="ja-JP" altLang="ja-JP" sz="3200" dirty="0">
              <a:solidFill>
                <a:srgbClr val="C00000"/>
              </a:solidFill>
            </a:endParaRPr>
          </a:p>
          <a:p>
            <a:pPr marL="0" indent="0">
              <a:buNone/>
            </a:pPr>
            <a:r>
              <a:rPr lang="en-US" altLang="ja-JP" dirty="0"/>
              <a:t> </a:t>
            </a:r>
            <a:endParaRPr lang="ja-JP" altLang="ja-JP" dirty="0"/>
          </a:p>
          <a:p>
            <a:pPr marL="0" indent="0">
              <a:buNone/>
            </a:pPr>
            <a:r>
              <a:rPr lang="en-US" altLang="ja-JP" dirty="0"/>
              <a:t>He defines </a:t>
            </a:r>
            <a:r>
              <a:rPr lang="en-US" altLang="ja-JP" i="1" dirty="0">
                <a:solidFill>
                  <a:srgbClr val="FF0000"/>
                </a:solidFill>
              </a:rPr>
              <a:t>informativeness</a:t>
            </a:r>
            <a:r>
              <a:rPr lang="en-US" altLang="ja-JP" dirty="0"/>
              <a:t> as </a:t>
            </a:r>
            <a:r>
              <a:rPr lang="en-US" altLang="ja-JP" dirty="0">
                <a:solidFill>
                  <a:srgbClr val="FF0000"/>
                </a:solidFill>
              </a:rPr>
              <a:t>the lack of entailment of any </a:t>
            </a:r>
            <a:r>
              <a:rPr lang="en-US" altLang="ja-JP" u="sng" dirty="0">
                <a:solidFill>
                  <a:srgbClr val="FF0000"/>
                </a:solidFill>
              </a:rPr>
              <a:t>direct answer </a:t>
            </a:r>
            <a:r>
              <a:rPr lang="en-US" altLang="ja-JP" dirty="0"/>
              <a:t>from the premises</a:t>
            </a:r>
            <a:r>
              <a:rPr lang="en-US" altLang="ja-JP" dirty="0" smtClean="0"/>
              <a:t>. </a:t>
            </a:r>
            <a:r>
              <a:rPr lang="en-US" altLang="ja-JP" sz="2000" dirty="0" smtClean="0"/>
              <a:t>(Cf. </a:t>
            </a:r>
            <a:r>
              <a:rPr lang="x-none" altLang="ja-JP" sz="2000" i="1" dirty="0" smtClean="0"/>
              <a:t>bid</a:t>
            </a:r>
            <a:r>
              <a:rPr lang="x-none" altLang="ja-JP" sz="2000" i="1" dirty="0"/>
              <a:t>.</a:t>
            </a:r>
            <a:r>
              <a:rPr lang="x-none" altLang="ja-JP" sz="2000" dirty="0"/>
              <a:t> p. 51</a:t>
            </a:r>
            <a:r>
              <a:rPr lang="x-none" altLang="ja-JP" sz="2000" dirty="0" smtClean="0"/>
              <a:t>.</a:t>
            </a:r>
            <a:r>
              <a:rPr lang="en-US" altLang="ja-JP" sz="2000" dirty="0" smtClean="0"/>
              <a:t>)</a:t>
            </a:r>
          </a:p>
          <a:p>
            <a:pPr marL="0" lvl="1" indent="0">
              <a:buNone/>
            </a:pPr>
            <a:r>
              <a:rPr lang="ja-JP" altLang="en-US" i="1" dirty="0">
                <a:solidFill>
                  <a:srgbClr val="FF0000"/>
                </a:solidFill>
              </a:rPr>
              <a:t>“</a:t>
            </a:r>
            <a:r>
              <a:rPr lang="en-US" altLang="ja-JP" i="1" dirty="0">
                <a:solidFill>
                  <a:srgbClr val="FF0000"/>
                </a:solidFill>
              </a:rPr>
              <a:t>Direct answer</a:t>
            </a:r>
            <a:r>
              <a:rPr lang="ja-JP" altLang="en-US" dirty="0"/>
              <a:t>”</a:t>
            </a:r>
            <a:r>
              <a:rPr lang="en-US" altLang="ja-JP" dirty="0"/>
              <a:t> is defined as a possible j</a:t>
            </a:r>
            <a:r>
              <a:rPr lang="en-US" altLang="ja-JP" dirty="0">
                <a:solidFill>
                  <a:srgbClr val="FF0000"/>
                </a:solidFill>
              </a:rPr>
              <a:t>ust-sufficient</a:t>
            </a:r>
            <a:r>
              <a:rPr lang="en-US" altLang="ja-JP" dirty="0"/>
              <a:t> answer, where “</a:t>
            </a:r>
            <a:r>
              <a:rPr lang="en-US" altLang="ja-JP" dirty="0">
                <a:solidFill>
                  <a:srgbClr val="FF0000"/>
                </a:solidFill>
              </a:rPr>
              <a:t>just-sufficient</a:t>
            </a:r>
            <a:r>
              <a:rPr lang="en-US" altLang="ja-JP" dirty="0"/>
              <a:t>” means “satisfies the request of a question by providing </a:t>
            </a:r>
            <a:r>
              <a:rPr lang="en-US" altLang="ja-JP" dirty="0">
                <a:solidFill>
                  <a:srgbClr val="FF0000"/>
                </a:solidFill>
              </a:rPr>
              <a:t>neither less nor more </a:t>
            </a:r>
            <a:r>
              <a:rPr lang="en-US" altLang="ja-JP" dirty="0"/>
              <a:t>information than is requested”.  (</a:t>
            </a:r>
            <a:r>
              <a:rPr lang="en-US" altLang="ja-JP" i="1" dirty="0"/>
              <a:t>Ibid</a:t>
            </a:r>
            <a:r>
              <a:rPr lang="en-US" altLang="ja-JP" dirty="0"/>
              <a:t>. p. 18)</a:t>
            </a:r>
          </a:p>
          <a:p>
            <a:pPr marL="0" indent="0">
              <a:buNone/>
            </a:pPr>
            <a:endParaRPr lang="en-US" altLang="ja-JP" sz="2000" dirty="0" smtClean="0"/>
          </a:p>
          <a:p>
            <a:pPr marL="0" indent="0">
              <a:buNone/>
            </a:pP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23</a:t>
            </a:fld>
            <a:endParaRPr kumimoji="1" lang="ja-JP" altLang="en-US"/>
          </a:p>
        </p:txBody>
      </p:sp>
    </p:spTree>
    <p:extLst>
      <p:ext uri="{BB962C8B-B14F-4D97-AF65-F5344CB8AC3E}">
        <p14:creationId xmlns:p14="http://schemas.microsoft.com/office/powerpoint/2010/main" val="23996887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548680"/>
            <a:ext cx="8435280" cy="5760640"/>
          </a:xfrm>
        </p:spPr>
        <p:txBody>
          <a:bodyPr>
            <a:normAutofit fontScale="85000" lnSpcReduction="10000"/>
          </a:bodyPr>
          <a:lstStyle/>
          <a:p>
            <a:pPr marL="0" indent="0">
              <a:buNone/>
            </a:pPr>
            <a:r>
              <a:rPr lang="en-US" altLang="ja-JP" sz="3300" dirty="0"/>
              <a:t>Wiśniewski rejects the following inference by </a:t>
            </a:r>
            <a:r>
              <a:rPr lang="en-US" altLang="ja-JP" sz="3300" dirty="0" smtClean="0"/>
              <a:t>this definition of </a:t>
            </a:r>
            <a:r>
              <a:rPr lang="en-US" altLang="ja-JP" sz="3300" i="1" dirty="0">
                <a:solidFill>
                  <a:srgbClr val="FF0000"/>
                </a:solidFill>
              </a:rPr>
              <a:t>informativeness</a:t>
            </a:r>
            <a:r>
              <a:rPr lang="en-US" altLang="ja-JP" sz="3300" dirty="0"/>
              <a:t>.</a:t>
            </a:r>
          </a:p>
          <a:p>
            <a:pPr marL="0" indent="0">
              <a:buNone/>
            </a:pPr>
            <a:endParaRPr kumimoji="1" lang="en-US" altLang="ja-JP" dirty="0"/>
          </a:p>
          <a:p>
            <a:pPr marL="0" indent="0">
              <a:buNone/>
            </a:pPr>
            <a:r>
              <a:rPr lang="en-US" altLang="ja-JP" dirty="0"/>
              <a:t>   </a:t>
            </a:r>
            <a:r>
              <a:rPr lang="ja-JP" altLang="en-US" dirty="0"/>
              <a:t>　　　</a:t>
            </a:r>
            <a:r>
              <a:rPr kumimoji="1" lang="en-US" altLang="ja-JP" dirty="0"/>
              <a:t>If Andrew is rich, then Andrew is happy.</a:t>
            </a:r>
          </a:p>
          <a:p>
            <a:pPr marL="0" indent="0">
              <a:buNone/>
            </a:pPr>
            <a:r>
              <a:rPr lang="en-US" altLang="ja-JP" dirty="0"/>
              <a:t>  </a:t>
            </a:r>
            <a:r>
              <a:rPr lang="ja-JP" altLang="en-US" dirty="0"/>
              <a:t>　</a:t>
            </a:r>
            <a:r>
              <a:rPr lang="ja-JP" altLang="en-US" u="sng" dirty="0"/>
              <a:t>　　</a:t>
            </a:r>
            <a:r>
              <a:rPr lang="en-US" altLang="ja-JP" u="sng" dirty="0"/>
              <a:t>Andrew is rich.                          </a:t>
            </a:r>
          </a:p>
          <a:p>
            <a:pPr marL="0" indent="0">
              <a:buNone/>
            </a:pPr>
            <a:r>
              <a:rPr kumimoji="1" lang="ja-JP" altLang="en-US" dirty="0"/>
              <a:t>  </a:t>
            </a:r>
            <a:r>
              <a:rPr lang="ja-JP" altLang="en-US" dirty="0"/>
              <a:t>　∴ </a:t>
            </a:r>
            <a:r>
              <a:rPr kumimoji="1" lang="ja-JP" altLang="en-US" dirty="0"/>
              <a:t> </a:t>
            </a:r>
            <a:r>
              <a:rPr kumimoji="1" lang="ja-JP" altLang="en-US" i="1" dirty="0">
                <a:solidFill>
                  <a:srgbClr val="C00000"/>
                </a:solidFill>
              </a:rPr>
              <a:t>Ｉｓ　Ａｎｄｒｅｗ　</a:t>
            </a:r>
            <a:r>
              <a:rPr kumimoji="1" lang="en-US" altLang="ja-JP" i="1" dirty="0">
                <a:solidFill>
                  <a:srgbClr val="C00000"/>
                </a:solidFill>
              </a:rPr>
              <a:t>happy?</a:t>
            </a:r>
          </a:p>
          <a:p>
            <a:pPr marL="0" indent="0">
              <a:buNone/>
            </a:pPr>
            <a:endParaRPr lang="en-US" altLang="ja-JP" dirty="0"/>
          </a:p>
          <a:p>
            <a:pPr marL="0" indent="0">
              <a:buNone/>
            </a:pPr>
            <a:r>
              <a:rPr lang="en-US" altLang="ja-JP" dirty="0"/>
              <a:t>This restriction seems too strong because, in many cases, answers of logical or mathematical questions are logically or mathematically entailed. </a:t>
            </a:r>
            <a:r>
              <a:rPr lang="en-US" altLang="ja-JP" dirty="0" smtClean="0"/>
              <a:t>So I </a:t>
            </a:r>
            <a:r>
              <a:rPr lang="en-US" altLang="ja-JP" dirty="0"/>
              <a:t>would like to </a:t>
            </a:r>
            <a:r>
              <a:rPr lang="en-US" altLang="ja-JP" dirty="0" smtClean="0"/>
              <a:t>weaken </a:t>
            </a:r>
            <a:r>
              <a:rPr lang="en-US" altLang="ja-JP" dirty="0"/>
              <a:t>the definition of the </a:t>
            </a:r>
            <a:r>
              <a:rPr lang="en-US" altLang="ja-JP" i="1" dirty="0">
                <a:solidFill>
                  <a:srgbClr val="C00000"/>
                </a:solidFill>
              </a:rPr>
              <a:t>informativeness</a:t>
            </a:r>
            <a:r>
              <a:rPr lang="en-US" altLang="ja-JP" dirty="0">
                <a:solidFill>
                  <a:srgbClr val="C00000"/>
                </a:solidFill>
              </a:rPr>
              <a:t> </a:t>
            </a:r>
            <a:r>
              <a:rPr lang="en-US" altLang="ja-JP" dirty="0"/>
              <a:t>from </a:t>
            </a:r>
            <a:r>
              <a:rPr lang="en-US" altLang="ja-JP" dirty="0">
                <a:solidFill>
                  <a:srgbClr val="FF0000"/>
                </a:solidFill>
              </a:rPr>
              <a:t>‘the lack of entailment of any direct answer from the premises</a:t>
            </a:r>
            <a:r>
              <a:rPr lang="en-US" altLang="ja-JP" dirty="0"/>
              <a:t>’ to </a:t>
            </a:r>
            <a:r>
              <a:rPr lang="en-US" altLang="ja-JP" dirty="0">
                <a:solidFill>
                  <a:srgbClr val="FF0000"/>
                </a:solidFill>
              </a:rPr>
              <a:t>‘the lack of any direct answer in the premises’</a:t>
            </a:r>
            <a:r>
              <a:rPr lang="en-US" altLang="ja-JP" dirty="0"/>
              <a:t>.</a:t>
            </a: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24</a:t>
            </a:fld>
            <a:endParaRPr kumimoji="1" lang="ja-JP" altLang="en-US" dirty="0"/>
          </a:p>
        </p:txBody>
      </p:sp>
    </p:spTree>
    <p:extLst>
      <p:ext uri="{BB962C8B-B14F-4D97-AF65-F5344CB8AC3E}">
        <p14:creationId xmlns:p14="http://schemas.microsoft.com/office/powerpoint/2010/main" val="22268251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548680"/>
            <a:ext cx="8435280" cy="5904656"/>
          </a:xfrm>
        </p:spPr>
        <p:txBody>
          <a:bodyPr>
            <a:normAutofit/>
          </a:bodyPr>
          <a:lstStyle/>
          <a:p>
            <a:pPr marL="0" indent="0">
              <a:buNone/>
            </a:pPr>
            <a:r>
              <a:rPr lang="en-US" altLang="ja-JP" sz="2800" b="1" dirty="0"/>
              <a:t>2.2  Second kind of </a:t>
            </a:r>
            <a:r>
              <a:rPr lang="en-US" altLang="ja-JP" sz="2800" b="1" i="1" dirty="0"/>
              <a:t>erotetic inference</a:t>
            </a:r>
            <a:endParaRPr lang="ja-JP" altLang="ja-JP" sz="2800" b="1" i="1" dirty="0"/>
          </a:p>
          <a:p>
            <a:pPr marL="0" indent="0">
              <a:buNone/>
            </a:pPr>
            <a:r>
              <a:rPr lang="en-US" altLang="ja-JP" sz="2800" dirty="0"/>
              <a:t>The second kind of </a:t>
            </a:r>
            <a:r>
              <a:rPr lang="en-US" altLang="ja-JP" sz="2800" dirty="0">
                <a:solidFill>
                  <a:srgbClr val="FF0000"/>
                </a:solidFill>
              </a:rPr>
              <a:t>erotetic inference </a:t>
            </a:r>
            <a:r>
              <a:rPr lang="en-US" altLang="ja-JP" sz="2800" dirty="0"/>
              <a:t>has a question and declarative sentences as </a:t>
            </a:r>
            <a:r>
              <a:rPr lang="en-US" altLang="ja-JP" sz="2800" dirty="0" smtClean="0"/>
              <a:t>premises </a:t>
            </a:r>
            <a:r>
              <a:rPr lang="en-US" altLang="ja-JP" sz="2800" dirty="0"/>
              <a:t>and a question as a </a:t>
            </a:r>
            <a:r>
              <a:rPr lang="en-US" altLang="ja-JP" sz="2800" dirty="0" smtClean="0"/>
              <a:t>conclusion, </a:t>
            </a:r>
            <a:r>
              <a:rPr lang="en-US" altLang="ja-JP" sz="2800" dirty="0"/>
              <a:t>as in the following inference:</a:t>
            </a:r>
          </a:p>
          <a:p>
            <a:pPr marL="400050" lvl="1" indent="0">
              <a:buNone/>
            </a:pPr>
            <a:r>
              <a:rPr lang="ja-JP" altLang="en-US" i="1" dirty="0"/>
              <a:t>　　</a:t>
            </a:r>
            <a:r>
              <a:rPr lang="en-US" altLang="ja-JP" i="1" dirty="0">
                <a:solidFill>
                  <a:srgbClr val="C00000"/>
                </a:solidFill>
              </a:rPr>
              <a:t>Where did she go?</a:t>
            </a:r>
            <a:endParaRPr lang="ja-JP" altLang="ja-JP" dirty="0">
              <a:solidFill>
                <a:srgbClr val="C00000"/>
              </a:solidFill>
            </a:endParaRPr>
          </a:p>
          <a:p>
            <a:pPr marL="400050" lvl="1" indent="0">
              <a:buNone/>
            </a:pPr>
            <a:r>
              <a:rPr lang="ja-JP" altLang="en-US" dirty="0"/>
              <a:t>　　</a:t>
            </a:r>
            <a:r>
              <a:rPr lang="en-US" altLang="ja-JP" dirty="0"/>
              <a:t>If she took her famous umbrella, then she </a:t>
            </a:r>
            <a:r>
              <a:rPr lang="ja-JP" altLang="en-US" dirty="0"/>
              <a:t>　　　</a:t>
            </a:r>
            <a:endParaRPr lang="en-US" altLang="ja-JP" dirty="0"/>
          </a:p>
          <a:p>
            <a:pPr marL="400050" lvl="1" indent="0">
              <a:buNone/>
            </a:pPr>
            <a:r>
              <a:rPr lang="ja-JP" altLang="en-US" dirty="0"/>
              <a:t>　　</a:t>
            </a:r>
            <a:r>
              <a:rPr lang="ja-JP" altLang="en-US" dirty="0" smtClean="0"/>
              <a:t>  </a:t>
            </a:r>
            <a:r>
              <a:rPr lang="en-US" altLang="ja-JP" dirty="0" smtClean="0"/>
              <a:t>went </a:t>
            </a:r>
            <a:r>
              <a:rPr lang="en-US" altLang="ja-JP" dirty="0"/>
              <a:t>to London; otherwise, she went to </a:t>
            </a:r>
          </a:p>
          <a:p>
            <a:pPr marL="400050" lvl="1" indent="0">
              <a:buNone/>
            </a:pPr>
            <a:r>
              <a:rPr lang="ja-JP" altLang="en-US" u="sng" dirty="0"/>
              <a:t>　　</a:t>
            </a:r>
            <a:r>
              <a:rPr lang="ja-JP" altLang="en-US" u="sng" dirty="0" smtClean="0"/>
              <a:t>  </a:t>
            </a:r>
            <a:r>
              <a:rPr lang="en-US" altLang="ja-JP" u="sng" dirty="0" smtClean="0"/>
              <a:t>Paris </a:t>
            </a:r>
            <a:r>
              <a:rPr lang="en-US" altLang="ja-JP" u="sng" dirty="0"/>
              <a:t>or</a:t>
            </a:r>
            <a:r>
              <a:rPr lang="ja-JP" altLang="en-US" u="sng" dirty="0"/>
              <a:t> </a:t>
            </a:r>
            <a:r>
              <a:rPr lang="en-US" altLang="ja-JP" u="sng" dirty="0"/>
              <a:t>Moscow.                                        .                                      </a:t>
            </a:r>
            <a:endParaRPr lang="ja-JP" altLang="ja-JP" dirty="0"/>
          </a:p>
          <a:p>
            <a:pPr marL="0" indent="0">
              <a:buNone/>
            </a:pPr>
            <a:r>
              <a:rPr lang="ja-JP" altLang="ja-JP" sz="2800" i="1" dirty="0"/>
              <a:t>　</a:t>
            </a:r>
            <a:r>
              <a:rPr lang="en-US" altLang="ja-JP" sz="2800" i="1" dirty="0"/>
              <a:t>  </a:t>
            </a:r>
            <a:r>
              <a:rPr lang="ja-JP" altLang="en-US" sz="2800" i="1" dirty="0"/>
              <a:t>∴ </a:t>
            </a:r>
            <a:r>
              <a:rPr lang="en-US" altLang="ja-JP" sz="2800" i="1" dirty="0">
                <a:solidFill>
                  <a:srgbClr val="C00000"/>
                </a:solidFill>
              </a:rPr>
              <a:t>Did she take her famous umbrella?</a:t>
            </a:r>
            <a:endParaRPr lang="ja-JP" altLang="ja-JP" sz="2800" dirty="0">
              <a:solidFill>
                <a:srgbClr val="C00000"/>
              </a:solidFill>
            </a:endParaRPr>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25</a:t>
            </a:fld>
            <a:endParaRPr kumimoji="1" lang="ja-JP" altLang="en-US"/>
          </a:p>
        </p:txBody>
      </p:sp>
    </p:spTree>
    <p:extLst>
      <p:ext uri="{BB962C8B-B14F-4D97-AF65-F5344CB8AC3E}">
        <p14:creationId xmlns:p14="http://schemas.microsoft.com/office/powerpoint/2010/main" val="1030126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548680"/>
            <a:ext cx="8229600" cy="5577483"/>
          </a:xfrm>
        </p:spPr>
        <p:txBody>
          <a:bodyPr>
            <a:normAutofit/>
          </a:bodyPr>
          <a:lstStyle/>
          <a:p>
            <a:pPr marL="0" indent="0">
              <a:buNone/>
            </a:pPr>
            <a:r>
              <a:rPr lang="en-US" altLang="ja-JP" dirty="0" smtClean="0"/>
              <a:t>Two </a:t>
            </a:r>
            <a:r>
              <a:rPr lang="en-US" altLang="ja-JP" dirty="0"/>
              <a:t>necessary conditions for the validity of the second type of erotetic inference.</a:t>
            </a:r>
            <a:endParaRPr lang="ja-JP" altLang="ja-JP" dirty="0"/>
          </a:p>
          <a:p>
            <a:pPr marL="0" indent="0">
              <a:buNone/>
            </a:pPr>
            <a:r>
              <a:rPr lang="en-US" altLang="ja-JP" sz="1050" dirty="0"/>
              <a:t> </a:t>
            </a:r>
            <a:r>
              <a:rPr lang="en-US" altLang="ja-JP" sz="1050" dirty="0" smtClean="0"/>
              <a:t>  </a:t>
            </a:r>
            <a:endParaRPr lang="ja-JP" altLang="ja-JP" sz="1050" dirty="0"/>
          </a:p>
          <a:p>
            <a:pPr marL="400050" lvl="1" indent="0">
              <a:buNone/>
            </a:pPr>
            <a:r>
              <a:rPr lang="en-US" altLang="ja-JP" sz="3200" dirty="0">
                <a:solidFill>
                  <a:srgbClr val="C00000"/>
                </a:solidFill>
              </a:rPr>
              <a:t> (C3) (Transmission of soundness/truth into soundness) If the initial question is sound and all the declarative premises are true, then the question that is the conclusion must be sound.</a:t>
            </a:r>
            <a:endParaRPr lang="ja-JP" altLang="ja-JP" sz="3200" dirty="0">
              <a:solidFill>
                <a:srgbClr val="C00000"/>
              </a:solidFill>
            </a:endParaRPr>
          </a:p>
          <a:p>
            <a:pPr marL="0" indent="0">
              <a:buNone/>
            </a:pPr>
            <a:r>
              <a:rPr lang="en-US" altLang="ja-JP" sz="1050" dirty="0"/>
              <a:t> </a:t>
            </a:r>
            <a:r>
              <a:rPr lang="en-US" altLang="ja-JP" sz="1050" dirty="0" smtClean="0"/>
              <a:t> </a:t>
            </a:r>
            <a:endParaRPr lang="ja-JP" altLang="ja-JP" sz="1050" dirty="0"/>
          </a:p>
          <a:p>
            <a:pPr marL="0" indent="0">
              <a:buNone/>
            </a:pPr>
            <a:r>
              <a:rPr lang="en-US" altLang="ja-JP" dirty="0"/>
              <a:t>(C3) is an extended version of (C1) for the first kind of erotetic inference.</a:t>
            </a:r>
            <a:r>
              <a:rPr lang="ja-JP" altLang="ja-JP" dirty="0"/>
              <a:t> </a:t>
            </a:r>
            <a:r>
              <a:rPr lang="en-US" altLang="ja-JP" sz="2400" dirty="0" smtClean="0"/>
              <a:t>(</a:t>
            </a:r>
            <a:r>
              <a:rPr lang="x-none" altLang="ja-JP" sz="2400" i="1" dirty="0" smtClean="0"/>
              <a:t>Ibid</a:t>
            </a:r>
            <a:r>
              <a:rPr lang="x-none" altLang="ja-JP" sz="2400" i="1" dirty="0"/>
              <a:t>.</a:t>
            </a:r>
            <a:r>
              <a:rPr lang="x-none" altLang="ja-JP" sz="2400" dirty="0"/>
              <a:t> p. 52</a:t>
            </a:r>
            <a:r>
              <a:rPr lang="x-none" altLang="ja-JP" sz="2400" dirty="0" smtClean="0"/>
              <a:t>.</a:t>
            </a:r>
            <a:r>
              <a:rPr lang="en-US" altLang="ja-JP" sz="2400" dirty="0" smtClean="0"/>
              <a:t>)</a:t>
            </a:r>
            <a:endParaRPr lang="ja-JP" altLang="ja-JP" sz="2400"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26</a:t>
            </a:fld>
            <a:endParaRPr kumimoji="1" lang="ja-JP" altLang="en-US"/>
          </a:p>
        </p:txBody>
      </p:sp>
    </p:spTree>
    <p:extLst>
      <p:ext uri="{BB962C8B-B14F-4D97-AF65-F5344CB8AC3E}">
        <p14:creationId xmlns:p14="http://schemas.microsoft.com/office/powerpoint/2010/main" val="1030126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251520" y="548680"/>
            <a:ext cx="8784976" cy="5577483"/>
          </a:xfrm>
        </p:spPr>
        <p:txBody>
          <a:bodyPr>
            <a:normAutofit fontScale="92500"/>
          </a:bodyPr>
          <a:lstStyle/>
          <a:p>
            <a:pPr marL="0" indent="0">
              <a:buNone/>
            </a:pPr>
            <a:r>
              <a:rPr lang="en-US" altLang="ja-JP" dirty="0"/>
              <a:t>However, (C3) is not sufficient because the following inference that meets with (C3) is problematic.</a:t>
            </a:r>
            <a:endParaRPr lang="ja-JP" altLang="ja-JP" dirty="0"/>
          </a:p>
          <a:p>
            <a:pPr marL="0" indent="0">
              <a:buNone/>
            </a:pPr>
            <a:r>
              <a:rPr lang="en-US" altLang="ja-JP" sz="900" dirty="0" smtClean="0"/>
              <a:t>    </a:t>
            </a:r>
            <a:endParaRPr lang="ja-JP" altLang="ja-JP" sz="900" dirty="0"/>
          </a:p>
          <a:p>
            <a:pPr marL="0" indent="0">
              <a:buNone/>
            </a:pPr>
            <a:r>
              <a:rPr lang="en-US" altLang="ja-JP" i="1" dirty="0"/>
              <a:t>        </a:t>
            </a:r>
            <a:r>
              <a:rPr lang="en-US" altLang="ja-JP" i="1" dirty="0">
                <a:solidFill>
                  <a:srgbClr val="C00000"/>
                </a:solidFill>
              </a:rPr>
              <a:t>Is she a logician?</a:t>
            </a:r>
            <a:endParaRPr lang="en-US" altLang="ja-JP" dirty="0">
              <a:solidFill>
                <a:srgbClr val="C00000"/>
              </a:solidFill>
            </a:endParaRPr>
          </a:p>
          <a:p>
            <a:pPr marL="0" indent="0">
              <a:buNone/>
            </a:pPr>
            <a:r>
              <a:rPr lang="en-US" altLang="ja-JP" u="sng" dirty="0"/>
              <a:t>        Some philosophers are logicians, and some are not.   </a:t>
            </a:r>
            <a:endParaRPr lang="ja-JP" altLang="ja-JP" dirty="0"/>
          </a:p>
          <a:p>
            <a:pPr marL="0" indent="0">
              <a:buNone/>
            </a:pPr>
            <a:r>
              <a:rPr lang="en-US" altLang="ja-JP" dirty="0"/>
              <a:t>   </a:t>
            </a:r>
            <a:r>
              <a:rPr lang="ja-JP" altLang="en-US" dirty="0"/>
              <a:t>∴ </a:t>
            </a:r>
            <a:r>
              <a:rPr lang="en-US" altLang="ja-JP" i="1" dirty="0">
                <a:solidFill>
                  <a:srgbClr val="C00000"/>
                </a:solidFill>
              </a:rPr>
              <a:t>Is she a philosopher?</a:t>
            </a:r>
            <a:endParaRPr lang="ja-JP" altLang="ja-JP" dirty="0">
              <a:solidFill>
                <a:srgbClr val="C00000"/>
              </a:solidFill>
            </a:endParaRPr>
          </a:p>
          <a:p>
            <a:pPr marL="0" indent="0">
              <a:buNone/>
            </a:pPr>
            <a:r>
              <a:rPr lang="en-US" altLang="ja-JP" sz="100" dirty="0" smtClean="0"/>
              <a:t>     </a:t>
            </a:r>
            <a:r>
              <a:rPr lang="en-US" altLang="ja-JP" sz="1700" dirty="0" smtClean="0"/>
              <a:t>  </a:t>
            </a:r>
            <a:endParaRPr lang="ja-JP" altLang="ja-JP" sz="1700" dirty="0"/>
          </a:p>
          <a:p>
            <a:pPr marL="0" indent="0">
              <a:buNone/>
            </a:pPr>
            <a:r>
              <a:rPr lang="en-US" altLang="ja-JP" dirty="0" smtClean="0"/>
              <a:t>In this case, even </a:t>
            </a:r>
            <a:r>
              <a:rPr lang="en-US" altLang="ja-JP" dirty="0"/>
              <a:t>if we do arrive at an answer to the question in the conclusion, we do not necessarily have an answer to the initial question. </a:t>
            </a:r>
            <a:r>
              <a:rPr lang="en-US" altLang="ja-JP" dirty="0" smtClean="0"/>
              <a:t>So the question as </a:t>
            </a:r>
            <a:r>
              <a:rPr lang="en-US" altLang="ja-JP" dirty="0" err="1" smtClean="0"/>
              <a:t>coclusion</a:t>
            </a:r>
            <a:r>
              <a:rPr lang="en-US" altLang="ja-JP" dirty="0" smtClean="0"/>
              <a:t> is not useful for answering the question as premise.</a:t>
            </a: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27</a:t>
            </a:fld>
            <a:endParaRPr kumimoji="1" lang="ja-JP" altLang="en-US"/>
          </a:p>
        </p:txBody>
      </p:sp>
    </p:spTree>
    <p:extLst>
      <p:ext uri="{BB962C8B-B14F-4D97-AF65-F5344CB8AC3E}">
        <p14:creationId xmlns:p14="http://schemas.microsoft.com/office/powerpoint/2010/main" val="1030126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0" y="188640"/>
            <a:ext cx="9144000" cy="6669360"/>
          </a:xfrm>
          <a:noFill/>
        </p:spPr>
        <p:txBody>
          <a:bodyPr>
            <a:noAutofit/>
          </a:bodyPr>
          <a:lstStyle/>
          <a:p>
            <a:pPr marL="0" indent="0">
              <a:buNone/>
            </a:pPr>
            <a:r>
              <a:rPr lang="en-US" altLang="ja-JP" sz="2800" dirty="0"/>
              <a:t>Wiśniewski formalizes the second condition as follows.</a:t>
            </a:r>
            <a:endParaRPr lang="ja-JP" altLang="ja-JP" sz="2800" dirty="0"/>
          </a:p>
          <a:p>
            <a:pPr marL="0" indent="0">
              <a:buNone/>
            </a:pPr>
            <a:r>
              <a:rPr lang="en-US" altLang="ja-JP" sz="900" dirty="0"/>
              <a:t> </a:t>
            </a:r>
            <a:r>
              <a:rPr lang="en-US" altLang="ja-JP" sz="900" dirty="0" smtClean="0"/>
              <a:t>  </a:t>
            </a:r>
            <a:r>
              <a:rPr lang="en-US" altLang="ja-JP" sz="2800" dirty="0" smtClean="0">
                <a:solidFill>
                  <a:srgbClr val="C00000"/>
                </a:solidFill>
              </a:rPr>
              <a:t>(</a:t>
            </a:r>
            <a:r>
              <a:rPr lang="en-US" altLang="ja-JP" sz="2800" dirty="0">
                <a:solidFill>
                  <a:srgbClr val="C00000"/>
                </a:solidFill>
              </a:rPr>
              <a:t>C4) (Open-minded cognitive usefulness)</a:t>
            </a:r>
          </a:p>
          <a:p>
            <a:pPr marL="400050" lvl="1" indent="0">
              <a:buNone/>
            </a:pPr>
            <a:r>
              <a:rPr lang="en-US" altLang="ja-JP" dirty="0">
                <a:solidFill>
                  <a:srgbClr val="C00000"/>
                </a:solidFill>
              </a:rPr>
              <a:t>For each direct answer</a:t>
            </a:r>
            <a:r>
              <a:rPr lang="en-US" altLang="ja-JP" i="1" dirty="0">
                <a:solidFill>
                  <a:srgbClr val="C00000"/>
                </a:solidFill>
              </a:rPr>
              <a:t> B </a:t>
            </a:r>
            <a:r>
              <a:rPr lang="en-US" altLang="ja-JP" dirty="0">
                <a:solidFill>
                  <a:srgbClr val="C00000"/>
                </a:solidFill>
              </a:rPr>
              <a:t>to a question that is a conclusion,</a:t>
            </a:r>
            <a:r>
              <a:rPr lang="ja-JP" altLang="en-US" dirty="0">
                <a:solidFill>
                  <a:srgbClr val="C00000"/>
                </a:solidFill>
              </a:rPr>
              <a:t> </a:t>
            </a:r>
            <a:r>
              <a:rPr lang="en-US" altLang="ja-JP" dirty="0">
                <a:solidFill>
                  <a:srgbClr val="C00000"/>
                </a:solidFill>
              </a:rPr>
              <a:t>there exists a non-empty proper subset </a:t>
            </a:r>
            <a:r>
              <a:rPr lang="en-US" altLang="ja-JP" i="1" dirty="0">
                <a:solidFill>
                  <a:srgbClr val="C00000"/>
                </a:solidFill>
              </a:rPr>
              <a:t>Y </a:t>
            </a:r>
            <a:r>
              <a:rPr lang="en-US" altLang="ja-JP" dirty="0">
                <a:solidFill>
                  <a:srgbClr val="C00000"/>
                </a:solidFill>
              </a:rPr>
              <a:t>of the set of direct answers to the initial question, such that the following condition holds:</a:t>
            </a:r>
            <a:endParaRPr lang="ja-JP" altLang="ja-JP" dirty="0">
              <a:solidFill>
                <a:srgbClr val="C00000"/>
              </a:solidFill>
            </a:endParaRPr>
          </a:p>
          <a:p>
            <a:pPr marL="800100" lvl="2" indent="0">
              <a:buNone/>
            </a:pPr>
            <a:r>
              <a:rPr lang="en-US" altLang="ja-JP" sz="2800" dirty="0">
                <a:solidFill>
                  <a:srgbClr val="C00000"/>
                </a:solidFill>
              </a:rPr>
              <a:t> (♣) if </a:t>
            </a:r>
            <a:r>
              <a:rPr lang="en-US" altLang="ja-JP" sz="2800" i="1" dirty="0">
                <a:solidFill>
                  <a:srgbClr val="C00000"/>
                </a:solidFill>
              </a:rPr>
              <a:t>B</a:t>
            </a:r>
            <a:r>
              <a:rPr lang="en-US" altLang="ja-JP" sz="2800" dirty="0">
                <a:solidFill>
                  <a:srgbClr val="C00000"/>
                </a:solidFill>
              </a:rPr>
              <a:t> and all the declarative premises are true, then at least one direct answer </a:t>
            </a:r>
            <a:r>
              <a:rPr lang="en-US" altLang="ja-JP" sz="2800" i="1" dirty="0">
                <a:solidFill>
                  <a:srgbClr val="C00000"/>
                </a:solidFill>
              </a:rPr>
              <a:t>A</a:t>
            </a:r>
            <a:r>
              <a:rPr lang="en-US" altLang="ja-JP" sz="2800" dirty="0">
                <a:solidFill>
                  <a:srgbClr val="C00000"/>
                </a:solidFill>
              </a:rPr>
              <a:t>∊</a:t>
            </a:r>
            <a:r>
              <a:rPr lang="en-US" altLang="ja-JP" sz="2800" i="1" dirty="0">
                <a:solidFill>
                  <a:srgbClr val="C00000"/>
                </a:solidFill>
              </a:rPr>
              <a:t>Y</a:t>
            </a:r>
            <a:r>
              <a:rPr lang="en-US" altLang="ja-JP" sz="2800" dirty="0">
                <a:solidFill>
                  <a:srgbClr val="C00000"/>
                </a:solidFill>
              </a:rPr>
              <a:t> to the initial </a:t>
            </a:r>
            <a:r>
              <a:rPr lang="en-US" altLang="ja-JP" sz="2800" dirty="0" smtClean="0">
                <a:solidFill>
                  <a:srgbClr val="C00000"/>
                </a:solidFill>
              </a:rPr>
              <a:t>question.</a:t>
            </a:r>
          </a:p>
          <a:p>
            <a:pPr marL="800100" lvl="2" indent="0">
              <a:buNone/>
            </a:pPr>
            <a:r>
              <a:rPr lang="en-US" altLang="ja-JP" sz="1200" dirty="0" smtClean="0">
                <a:solidFill>
                  <a:srgbClr val="C00000"/>
                </a:solidFill>
              </a:rPr>
              <a:t>    </a:t>
            </a:r>
            <a:endParaRPr lang="en-US" altLang="ja-JP" sz="1200" dirty="0" smtClean="0">
              <a:solidFill>
                <a:srgbClr val="C00000"/>
              </a:solidFill>
            </a:endParaRPr>
          </a:p>
          <a:p>
            <a:pPr marL="400050" lvl="1" indent="0">
              <a:buNone/>
            </a:pPr>
            <a:r>
              <a:rPr lang="en-US" altLang="ja-JP" dirty="0" smtClean="0"/>
              <a:t>For example, the following inference meets with (C4)</a:t>
            </a:r>
          </a:p>
          <a:p>
            <a:pPr marL="1257300" lvl="3" indent="0">
              <a:buNone/>
            </a:pPr>
            <a:r>
              <a:rPr lang="ja-JP" altLang="en-US" sz="2400" i="1" dirty="0" smtClean="0">
                <a:solidFill>
                  <a:srgbClr val="C00000"/>
                </a:solidFill>
              </a:rPr>
              <a:t>　 </a:t>
            </a:r>
            <a:r>
              <a:rPr lang="en-US" altLang="ja-JP" sz="2400" i="1" dirty="0" smtClean="0">
                <a:solidFill>
                  <a:srgbClr val="C00000"/>
                </a:solidFill>
              </a:rPr>
              <a:t> How old is Andrew?</a:t>
            </a:r>
          </a:p>
          <a:p>
            <a:pPr marL="1257300" lvl="3" indent="0">
              <a:buNone/>
            </a:pPr>
            <a:r>
              <a:rPr lang="ja-JP" altLang="en-US" sz="2400" u="sng" dirty="0" smtClean="0">
                <a:solidFill>
                  <a:srgbClr val="C00000"/>
                </a:solidFill>
              </a:rPr>
              <a:t>　　</a:t>
            </a:r>
            <a:r>
              <a:rPr lang="ja-JP" altLang="en-US" sz="2400" u="sng" dirty="0" smtClean="0">
                <a:solidFill>
                  <a:srgbClr val="C00000"/>
                </a:solidFill>
                <a:latin typeface="+mj-lt"/>
              </a:rPr>
              <a:t>Ａ</a:t>
            </a:r>
            <a:r>
              <a:rPr lang="en-US" altLang="ja-JP" sz="2400" u="sng" dirty="0" err="1" smtClean="0">
                <a:solidFill>
                  <a:srgbClr val="C00000"/>
                </a:solidFill>
                <a:latin typeface="+mj-lt"/>
              </a:rPr>
              <a:t>ndrew</a:t>
            </a:r>
            <a:r>
              <a:rPr lang="en-US" altLang="ja-JP" sz="2400" u="sng" dirty="0" smtClean="0">
                <a:solidFill>
                  <a:srgbClr val="C00000"/>
                </a:solidFill>
                <a:latin typeface="+mj-lt"/>
              </a:rPr>
              <a:t> </a:t>
            </a:r>
            <a:r>
              <a:rPr lang="en-US" altLang="ja-JP" sz="2400" u="sng" dirty="0" smtClean="0">
                <a:solidFill>
                  <a:srgbClr val="C00000"/>
                </a:solidFill>
              </a:rPr>
              <a:t>is </a:t>
            </a:r>
            <a:r>
              <a:rPr lang="en-US" altLang="ja-JP" sz="2400" u="sng" dirty="0" err="1" smtClean="0">
                <a:solidFill>
                  <a:srgbClr val="C00000"/>
                </a:solidFill>
              </a:rPr>
              <a:t>yonger</a:t>
            </a:r>
            <a:r>
              <a:rPr lang="en-US" altLang="ja-JP" sz="2400" u="sng" dirty="0" smtClean="0">
                <a:solidFill>
                  <a:srgbClr val="C00000"/>
                </a:solidFill>
              </a:rPr>
              <a:t> than Peter.</a:t>
            </a:r>
            <a:r>
              <a:rPr lang="ja-JP" altLang="en-US" sz="2400" u="sng" dirty="0" smtClean="0">
                <a:solidFill>
                  <a:srgbClr val="C00000"/>
                </a:solidFill>
              </a:rPr>
              <a:t>　</a:t>
            </a:r>
            <a:r>
              <a:rPr lang="ja-JP" altLang="en-US" sz="2400" dirty="0" smtClean="0">
                <a:solidFill>
                  <a:srgbClr val="C00000"/>
                </a:solidFill>
              </a:rPr>
              <a:t>　</a:t>
            </a:r>
            <a:endParaRPr lang="en-US" altLang="ja-JP" sz="2400" dirty="0" smtClean="0">
              <a:solidFill>
                <a:srgbClr val="C00000"/>
              </a:solidFill>
            </a:endParaRPr>
          </a:p>
          <a:p>
            <a:pPr marL="1257300" lvl="3" indent="0">
              <a:buNone/>
            </a:pPr>
            <a:r>
              <a:rPr lang="ja-JP" altLang="en-US" sz="2400" dirty="0" smtClean="0">
                <a:solidFill>
                  <a:srgbClr val="C00000"/>
                </a:solidFill>
              </a:rPr>
              <a:t>∴ </a:t>
            </a:r>
            <a:r>
              <a:rPr lang="en-US" altLang="ja-JP" sz="2400" i="1" dirty="0" smtClean="0">
                <a:solidFill>
                  <a:srgbClr val="C00000"/>
                </a:solidFill>
              </a:rPr>
              <a:t>How old is Peter?</a:t>
            </a:r>
          </a:p>
          <a:p>
            <a:pPr marL="800100" lvl="2" indent="0">
              <a:buNone/>
            </a:pPr>
            <a:endParaRPr lang="en-US" altLang="ja-JP" sz="2800" dirty="0" smtClean="0">
              <a:solidFill>
                <a:srgbClr val="C00000"/>
              </a:solidFill>
            </a:endParaRPr>
          </a:p>
          <a:p>
            <a:pPr marL="800100" lvl="2" indent="0">
              <a:buNone/>
            </a:pPr>
            <a:endParaRPr lang="en-US" altLang="ja-JP" sz="2800" dirty="0" smtClean="0">
              <a:solidFill>
                <a:srgbClr val="C00000"/>
              </a:solidFill>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28</a:t>
            </a:fld>
            <a:endParaRPr kumimoji="1" lang="ja-JP" altLang="en-US"/>
          </a:p>
        </p:txBody>
      </p:sp>
    </p:spTree>
    <p:extLst>
      <p:ext uri="{BB962C8B-B14F-4D97-AF65-F5344CB8AC3E}">
        <p14:creationId xmlns:p14="http://schemas.microsoft.com/office/powerpoint/2010/main" val="31027003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67544" y="260648"/>
            <a:ext cx="8291264" cy="5976664"/>
          </a:xfrm>
        </p:spPr>
        <p:txBody>
          <a:bodyPr>
            <a:normAutofit fontScale="92500" lnSpcReduction="20000"/>
          </a:bodyPr>
          <a:lstStyle/>
          <a:p>
            <a:pPr marL="0" indent="0">
              <a:buNone/>
            </a:pPr>
            <a:r>
              <a:rPr lang="en-US" altLang="ja-JP" dirty="0"/>
              <a:t>Part 1  QA inference</a:t>
            </a:r>
          </a:p>
          <a:p>
            <a:pPr marL="0" indent="0">
              <a:buNone/>
            </a:pPr>
            <a:r>
              <a:rPr lang="en-US" altLang="ja-JP" b="1" dirty="0"/>
              <a:t>3 </a:t>
            </a:r>
            <a:r>
              <a:rPr lang="en-US" altLang="ja-JP" b="1" dirty="0" smtClean="0"/>
              <a:t>QA Inference</a:t>
            </a:r>
          </a:p>
          <a:p>
            <a:pPr marL="0" indent="0">
              <a:buNone/>
            </a:pPr>
            <a:r>
              <a:rPr lang="en-US" altLang="ja-JP" dirty="0"/>
              <a:t>Here, I </a:t>
            </a:r>
            <a:r>
              <a:rPr lang="en-US" altLang="ja-JP" dirty="0" smtClean="0"/>
              <a:t>will combine </a:t>
            </a:r>
            <a:r>
              <a:rPr lang="en-US" altLang="ja-JP" dirty="0" err="1"/>
              <a:t>Wiśniewski’s</a:t>
            </a:r>
            <a:r>
              <a:rPr lang="en-US" altLang="ja-JP" dirty="0"/>
              <a:t> argument </a:t>
            </a:r>
            <a:r>
              <a:rPr lang="en-US" altLang="ja-JP" dirty="0" smtClean="0"/>
              <a:t>of </a:t>
            </a:r>
            <a:r>
              <a:rPr lang="en-US" altLang="ja-JP" dirty="0" err="1"/>
              <a:t>erotetic</a:t>
            </a:r>
            <a:r>
              <a:rPr lang="en-US" altLang="ja-JP" dirty="0"/>
              <a:t> inference with the argument in the first section. </a:t>
            </a:r>
            <a:r>
              <a:rPr lang="en-US" altLang="ja-JP" sz="2400" dirty="0"/>
              <a:t>(</a:t>
            </a:r>
            <a:r>
              <a:rPr lang="x-none" altLang="ja-JP" sz="2400" i="1" dirty="0"/>
              <a:t>Ibid. </a:t>
            </a:r>
            <a:r>
              <a:rPr lang="x-none" altLang="ja-JP" sz="2400" dirty="0"/>
              <a:t>p. 53.</a:t>
            </a:r>
            <a:r>
              <a:rPr lang="en-US" altLang="ja-JP" sz="2400" dirty="0"/>
              <a:t>)</a:t>
            </a:r>
            <a:endParaRPr lang="ja-JP" altLang="ja-JP" sz="2400" dirty="0"/>
          </a:p>
          <a:p>
            <a:pPr marL="0" indent="0">
              <a:buNone/>
            </a:pPr>
            <a:r>
              <a:rPr lang="en-US" altLang="ja-JP" dirty="0" smtClean="0"/>
              <a:t>In </a:t>
            </a:r>
            <a:r>
              <a:rPr lang="en-US" altLang="ja-JP" dirty="0"/>
              <a:t>the first section</a:t>
            </a:r>
            <a:r>
              <a:rPr lang="en-US" altLang="ja-JP" dirty="0" smtClean="0"/>
              <a:t>, I argued that an </a:t>
            </a:r>
            <a:r>
              <a:rPr lang="en-US" altLang="ja-JP" dirty="0"/>
              <a:t>inference can have many sentences as candidates for its conclusion. Therefore, </a:t>
            </a:r>
            <a:r>
              <a:rPr lang="en-US" altLang="ja-JP" dirty="0" smtClean="0"/>
              <a:t>we </a:t>
            </a:r>
            <a:r>
              <a:rPr lang="en-US" altLang="ja-JP" dirty="0"/>
              <a:t>must </a:t>
            </a:r>
            <a:r>
              <a:rPr lang="en-US" altLang="ja-JP" i="1" dirty="0">
                <a:solidFill>
                  <a:srgbClr val="FF0000"/>
                </a:solidFill>
              </a:rPr>
              <a:t>presuppose</a:t>
            </a:r>
            <a:r>
              <a:rPr lang="en-US" altLang="ja-JP" dirty="0">
                <a:solidFill>
                  <a:srgbClr val="FF0000"/>
                </a:solidFill>
              </a:rPr>
              <a:t> </a:t>
            </a:r>
            <a:r>
              <a:rPr lang="en-US" altLang="ja-JP" dirty="0"/>
              <a:t>a </a:t>
            </a:r>
            <a:r>
              <a:rPr lang="en-US" altLang="ja-JP" dirty="0" smtClean="0"/>
              <a:t>question to </a:t>
            </a:r>
            <a:r>
              <a:rPr lang="en-US" altLang="ja-JP" dirty="0"/>
              <a:t>select one sentence as its </a:t>
            </a:r>
            <a:r>
              <a:rPr lang="en-US" altLang="ja-JP" dirty="0" smtClean="0"/>
              <a:t>conclusion </a:t>
            </a:r>
            <a:r>
              <a:rPr lang="en-US" altLang="ja-JP" dirty="0"/>
              <a:t>. </a:t>
            </a:r>
            <a:endParaRPr lang="en-US" altLang="ja-JP" dirty="0" smtClean="0"/>
          </a:p>
          <a:p>
            <a:pPr marL="0" indent="0">
              <a:buNone/>
            </a:pPr>
            <a:r>
              <a:rPr lang="en-US" altLang="ja-JP" dirty="0" smtClean="0"/>
              <a:t>In </a:t>
            </a:r>
            <a:r>
              <a:rPr lang="en-US" altLang="ja-JP" dirty="0"/>
              <a:t>the </a:t>
            </a:r>
            <a:r>
              <a:rPr lang="en-US" altLang="ja-JP" dirty="0" err="1"/>
              <a:t>Wiśniewski’s</a:t>
            </a:r>
            <a:r>
              <a:rPr lang="en-US" altLang="ja-JP" dirty="0"/>
              <a:t> </a:t>
            </a:r>
            <a:r>
              <a:rPr lang="en-US" altLang="ja-JP" dirty="0" err="1" smtClean="0"/>
              <a:t>erotetic</a:t>
            </a:r>
            <a:r>
              <a:rPr lang="en-US" altLang="ja-JP" dirty="0" smtClean="0"/>
              <a:t> inference a question is a conclusion.  </a:t>
            </a:r>
          </a:p>
          <a:p>
            <a:pPr marL="0" indent="0">
              <a:buNone/>
            </a:pPr>
            <a:r>
              <a:rPr lang="en-US" altLang="ja-JP" dirty="0" smtClean="0"/>
              <a:t>Then</a:t>
            </a:r>
            <a:r>
              <a:rPr lang="en-US" altLang="ja-JP" dirty="0" smtClean="0">
                <a:solidFill>
                  <a:srgbClr val="FF0000"/>
                </a:solidFill>
              </a:rPr>
              <a:t>, can a </a:t>
            </a:r>
            <a:r>
              <a:rPr lang="en-US" altLang="ja-JP" dirty="0" err="1" smtClean="0">
                <a:solidFill>
                  <a:srgbClr val="FF0000"/>
                </a:solidFill>
              </a:rPr>
              <a:t>erotetic</a:t>
            </a:r>
            <a:r>
              <a:rPr lang="en-US" altLang="ja-JP" dirty="0" smtClean="0">
                <a:solidFill>
                  <a:srgbClr val="FF0000"/>
                </a:solidFill>
              </a:rPr>
              <a:t> inference has many questions as candidates for its conclusion?</a:t>
            </a:r>
          </a:p>
          <a:p>
            <a:pPr marL="0" indent="0">
              <a:buNone/>
            </a:pPr>
            <a:r>
              <a:rPr lang="en-US" altLang="ja-JP" sz="1400" dirty="0"/>
              <a:t> </a:t>
            </a:r>
            <a:r>
              <a:rPr lang="en-US" altLang="ja-JP" sz="400" dirty="0" smtClean="0"/>
              <a:t>   </a:t>
            </a:r>
            <a:endParaRPr lang="ja-JP" altLang="ja-JP" sz="400" dirty="0"/>
          </a:p>
          <a:p>
            <a:pPr marL="0" indent="0">
              <a:buNone/>
            </a:pPr>
            <a:r>
              <a:rPr lang="ja-JP" altLang="ja-JP" u="sng" dirty="0"/>
              <a:t>　　</a:t>
            </a:r>
            <a:r>
              <a:rPr lang="ja-JP" altLang="en-US" u="sng" dirty="0"/>
              <a:t>　</a:t>
            </a:r>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29</a:t>
            </a:fld>
            <a:endParaRPr kumimoji="1" lang="ja-JP" altLang="en-US"/>
          </a:p>
        </p:txBody>
      </p:sp>
    </p:spTree>
    <p:extLst>
      <p:ext uri="{BB962C8B-B14F-4D97-AF65-F5344CB8AC3E}">
        <p14:creationId xmlns:p14="http://schemas.microsoft.com/office/powerpoint/2010/main" val="1030126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476672"/>
            <a:ext cx="8229600" cy="5793507"/>
          </a:xfrm>
        </p:spPr>
        <p:txBody>
          <a:bodyPr>
            <a:normAutofit/>
          </a:bodyPr>
          <a:lstStyle/>
          <a:p>
            <a:pPr marL="0" indent="0">
              <a:buNone/>
            </a:pPr>
            <a:r>
              <a:rPr lang="en-US" altLang="ja-JP" sz="2800" dirty="0"/>
              <a:t>Part 1  QA inference</a:t>
            </a:r>
          </a:p>
          <a:p>
            <a:pPr marL="0" indent="0">
              <a:buNone/>
            </a:pPr>
            <a:r>
              <a:rPr lang="en-US" altLang="ja-JP" sz="2800" b="1" dirty="0"/>
              <a:t>1  An inference </a:t>
            </a:r>
            <a:r>
              <a:rPr lang="en-US" altLang="ja-JP" sz="2800" b="1" i="1" dirty="0"/>
              <a:t>presupposes </a:t>
            </a:r>
            <a:r>
              <a:rPr lang="en-US" altLang="ja-JP" sz="2800" b="1" dirty="0"/>
              <a:t>a question</a:t>
            </a:r>
            <a:r>
              <a:rPr lang="en-US" altLang="ja-JP" sz="2800" dirty="0"/>
              <a:t>.</a:t>
            </a:r>
          </a:p>
          <a:p>
            <a:pPr marL="0" indent="0">
              <a:buNone/>
            </a:pPr>
            <a:r>
              <a:rPr lang="en-US" altLang="ja-JP" sz="2800" b="1" dirty="0"/>
              <a:t>1.1 A theoretical inference </a:t>
            </a:r>
            <a:r>
              <a:rPr lang="en-US" altLang="ja-JP" sz="2800" b="1" i="1" dirty="0"/>
              <a:t>presupposes </a:t>
            </a:r>
            <a:r>
              <a:rPr lang="en-US" altLang="ja-JP" sz="2800" b="1" dirty="0"/>
              <a:t>a theoretical question.</a:t>
            </a:r>
            <a:endParaRPr lang="ja-JP" altLang="ja-JP" sz="2800" b="1" dirty="0"/>
          </a:p>
          <a:p>
            <a:pPr marL="0" indent="0">
              <a:buNone/>
            </a:pPr>
            <a:r>
              <a:rPr lang="en-US" altLang="ja-JP" sz="2800" dirty="0" smtClean="0"/>
              <a:t>Validity of a theoretical inference</a:t>
            </a:r>
            <a:r>
              <a:rPr lang="ja-JP" altLang="en-US" sz="2800" dirty="0" smtClean="0"/>
              <a:t>：</a:t>
            </a:r>
            <a:endParaRPr lang="en-US" altLang="ja-JP" sz="2800" dirty="0" smtClean="0"/>
          </a:p>
          <a:p>
            <a:pPr marL="0" indent="0">
              <a:buNone/>
            </a:pPr>
            <a:r>
              <a:rPr lang="en-US" altLang="ja-JP" sz="2800" dirty="0" smtClean="0"/>
              <a:t>If </a:t>
            </a:r>
            <a:r>
              <a:rPr lang="en-US" altLang="ja-JP" sz="2800" dirty="0"/>
              <a:t>the premises of a theoretical inference are true, then the conclusion is also necessarily true. </a:t>
            </a:r>
          </a:p>
          <a:p>
            <a:pPr marL="0" indent="0">
              <a:buNone/>
            </a:pPr>
            <a:r>
              <a:rPr lang="ja-JP" altLang="en-US" sz="2800" dirty="0">
                <a:solidFill>
                  <a:srgbClr val="C00000"/>
                </a:solidFill>
              </a:rPr>
              <a:t> </a:t>
            </a:r>
            <a:r>
              <a:rPr lang="ja-JP" altLang="en-US" sz="2800" dirty="0" smtClean="0">
                <a:solidFill>
                  <a:srgbClr val="C00000"/>
                </a:solidFill>
              </a:rPr>
              <a:t>        </a:t>
            </a:r>
            <a:r>
              <a:rPr lang="en-US" altLang="ja-JP" sz="2800" dirty="0" smtClean="0">
                <a:solidFill>
                  <a:srgbClr val="C00000"/>
                </a:solidFill>
              </a:rPr>
              <a:t>All </a:t>
            </a:r>
            <a:r>
              <a:rPr lang="en-US" altLang="ja-JP" sz="2800" dirty="0">
                <a:solidFill>
                  <a:srgbClr val="C00000"/>
                </a:solidFill>
              </a:rPr>
              <a:t>penguins are birds.</a:t>
            </a:r>
            <a:endParaRPr lang="ja-JP" altLang="ja-JP" sz="2800" dirty="0">
              <a:solidFill>
                <a:srgbClr val="C00000"/>
              </a:solidFill>
            </a:endParaRPr>
          </a:p>
          <a:p>
            <a:pPr marL="0" indent="0">
              <a:buNone/>
            </a:pPr>
            <a:r>
              <a:rPr lang="en-US" altLang="ja-JP" sz="2800" dirty="0">
                <a:solidFill>
                  <a:srgbClr val="C00000"/>
                </a:solidFill>
              </a:rPr>
              <a:t>   </a:t>
            </a:r>
            <a:r>
              <a:rPr lang="en-US" altLang="ja-JP" sz="2800" u="sng" dirty="0">
                <a:solidFill>
                  <a:srgbClr val="C00000"/>
                </a:solidFill>
              </a:rPr>
              <a:t>      All birds are oviparous.                      </a:t>
            </a:r>
            <a:endParaRPr lang="ja-JP" altLang="ja-JP" sz="2800" dirty="0">
              <a:solidFill>
                <a:srgbClr val="C00000"/>
              </a:solidFill>
            </a:endParaRPr>
          </a:p>
          <a:p>
            <a:pPr marL="0" indent="0">
              <a:buNone/>
            </a:pPr>
            <a:r>
              <a:rPr lang="en-US" altLang="ja-JP" sz="2800" dirty="0">
                <a:solidFill>
                  <a:srgbClr val="C00000"/>
                </a:solidFill>
              </a:rPr>
              <a:t>     ∴All penguins are oviparous.</a:t>
            </a:r>
            <a:endParaRPr lang="en-US" altLang="ja-JP" sz="2800" dirty="0" smtClean="0">
              <a:solidFill>
                <a:srgbClr val="C00000"/>
              </a:solidFill>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3</a:t>
            </a:fld>
            <a:endParaRPr kumimoji="1" lang="ja-JP" altLang="en-US"/>
          </a:p>
        </p:txBody>
      </p:sp>
    </p:spTree>
    <p:extLst>
      <p:ext uri="{BB962C8B-B14F-4D97-AF65-F5344CB8AC3E}">
        <p14:creationId xmlns:p14="http://schemas.microsoft.com/office/powerpoint/2010/main" val="427854185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107504" y="548680"/>
            <a:ext cx="9036496" cy="5577483"/>
          </a:xfrm>
        </p:spPr>
        <p:txBody>
          <a:bodyPr>
            <a:normAutofit/>
          </a:bodyPr>
          <a:lstStyle/>
          <a:p>
            <a:pPr marL="0" indent="0">
              <a:buNone/>
            </a:pPr>
            <a:r>
              <a:rPr lang="en-US" altLang="ja-JP" sz="2800" b="1" dirty="0"/>
              <a:t>3.1 The first kind of </a:t>
            </a:r>
            <a:r>
              <a:rPr lang="en-US" altLang="ja-JP" sz="2800" b="1" dirty="0" err="1"/>
              <a:t>erotetic</a:t>
            </a:r>
            <a:r>
              <a:rPr lang="en-US" altLang="ja-JP" sz="2800" b="1" dirty="0"/>
              <a:t> inference </a:t>
            </a:r>
            <a:r>
              <a:rPr lang="en-US" altLang="ja-JP" sz="2800" b="1" i="1" dirty="0"/>
              <a:t>presupposes</a:t>
            </a:r>
            <a:r>
              <a:rPr lang="en-US" altLang="ja-JP" sz="2800" b="1" dirty="0"/>
              <a:t> a question.</a:t>
            </a:r>
            <a:endParaRPr lang="ja-JP" altLang="ja-JP" sz="2800" b="1" dirty="0"/>
          </a:p>
          <a:p>
            <a:pPr marL="0" indent="0">
              <a:buNone/>
            </a:pPr>
            <a:endParaRPr lang="en-US" altLang="ja-JP" sz="2800" dirty="0" smtClean="0"/>
          </a:p>
          <a:p>
            <a:pPr marL="0" indent="0">
              <a:buNone/>
            </a:pPr>
            <a:r>
              <a:rPr lang="en-US" altLang="ja-JP" sz="2800" dirty="0" smtClean="0"/>
              <a:t>The following is one of the </a:t>
            </a:r>
            <a:r>
              <a:rPr lang="en-US" altLang="ja-JP" sz="2800" dirty="0"/>
              <a:t>first kind of </a:t>
            </a:r>
            <a:r>
              <a:rPr lang="en-US" altLang="ja-JP" sz="2800" dirty="0" err="1"/>
              <a:t>erotetic</a:t>
            </a:r>
            <a:r>
              <a:rPr lang="en-US" altLang="ja-JP" sz="2800" dirty="0"/>
              <a:t> </a:t>
            </a:r>
            <a:r>
              <a:rPr lang="en-US" altLang="ja-JP" sz="2800" dirty="0" smtClean="0"/>
              <a:t>inferences.</a:t>
            </a:r>
          </a:p>
          <a:p>
            <a:pPr marL="0" indent="0">
              <a:buNone/>
            </a:pPr>
            <a:endParaRPr lang="en-US" altLang="ja-JP" sz="2800" u="sng" dirty="0" smtClean="0"/>
          </a:p>
          <a:p>
            <a:pPr marL="0" indent="0">
              <a:buNone/>
            </a:pPr>
            <a:r>
              <a:rPr lang="ja-JP" altLang="ja-JP" sz="2800" u="sng" dirty="0"/>
              <a:t>　　</a:t>
            </a:r>
            <a:r>
              <a:rPr lang="ja-JP" altLang="en-US" sz="2800" u="sng" dirty="0"/>
              <a:t>　</a:t>
            </a:r>
            <a:r>
              <a:rPr lang="en-US" altLang="ja-JP" sz="2800" u="sng" dirty="0"/>
              <a:t>An organization carried out the assassination of JFK. </a:t>
            </a:r>
            <a:r>
              <a:rPr lang="ja-JP" altLang="ja-JP" sz="2800" u="sng" dirty="0"/>
              <a:t>　　 </a:t>
            </a:r>
            <a:endParaRPr lang="ja-JP" altLang="ja-JP" sz="2800" dirty="0"/>
          </a:p>
          <a:p>
            <a:pPr marL="0" indent="0">
              <a:buNone/>
            </a:pPr>
            <a:r>
              <a:rPr lang="ja-JP" altLang="en-US" sz="2800" i="1" dirty="0"/>
              <a:t>　∴ </a:t>
            </a:r>
            <a:r>
              <a:rPr lang="en-US" altLang="ja-JP" sz="2800" i="1" dirty="0">
                <a:solidFill>
                  <a:srgbClr val="C00000"/>
                </a:solidFill>
              </a:rPr>
              <a:t>Which organization carried out the assassination of   </a:t>
            </a:r>
          </a:p>
          <a:p>
            <a:pPr marL="0" indent="0">
              <a:buNone/>
            </a:pPr>
            <a:r>
              <a:rPr lang="en-US" altLang="ja-JP" sz="2800" i="1" dirty="0">
                <a:solidFill>
                  <a:srgbClr val="C00000"/>
                </a:solidFill>
              </a:rPr>
              <a:t>           JFK?</a:t>
            </a:r>
            <a:endParaRPr lang="ja-JP" altLang="ja-JP" sz="2800" dirty="0">
              <a:solidFill>
                <a:srgbClr val="C00000"/>
              </a:solidFill>
            </a:endParaRPr>
          </a:p>
          <a:p>
            <a:pPr marL="0" indent="0">
              <a:buNone/>
            </a:pPr>
            <a:endParaRPr lang="en-US" altLang="ja-JP" sz="2800" dirty="0" smtClean="0"/>
          </a:p>
          <a:p>
            <a:pPr marL="0" indent="0">
              <a:buNone/>
            </a:pPr>
            <a:r>
              <a:rPr lang="en-US" altLang="ja-JP" sz="2800" dirty="0" smtClean="0"/>
              <a:t>This inference can </a:t>
            </a:r>
            <a:r>
              <a:rPr lang="en-US" altLang="ja-JP" sz="2800" dirty="0"/>
              <a:t>also have many questions as its conclusion, </a:t>
            </a:r>
            <a:r>
              <a:rPr lang="en-US" altLang="ja-JP" sz="2800" dirty="0" smtClean="0"/>
              <a:t>as </a:t>
            </a:r>
            <a:r>
              <a:rPr lang="en-US" altLang="ja-JP" sz="2800" dirty="0"/>
              <a:t>follows. </a:t>
            </a:r>
          </a:p>
          <a:p>
            <a:pPr marL="0" indent="0">
              <a:buNone/>
            </a:pPr>
            <a:endParaRPr lang="en-US" altLang="ja-JP" sz="2800" dirty="0" smtClean="0"/>
          </a:p>
          <a:p>
            <a:pPr marL="0" indent="0">
              <a:buNone/>
            </a:pPr>
            <a:endParaRPr lang="en-US" altLang="ja-JP" i="1" dirty="0">
              <a:solidFill>
                <a:srgbClr val="C00000"/>
              </a:solidFill>
            </a:endParaRPr>
          </a:p>
          <a:p>
            <a:pPr marL="0" indent="0">
              <a:buNone/>
            </a:pPr>
            <a:endParaRPr lang="en-US" altLang="ja-JP" i="1" dirty="0"/>
          </a:p>
          <a:p>
            <a:pPr marL="0" indent="0">
              <a:buNone/>
            </a:pPr>
            <a:endParaRPr lang="en-US" altLang="ja-JP" i="1" dirty="0"/>
          </a:p>
          <a:p>
            <a:pPr marL="0" indent="0">
              <a:buNone/>
            </a:pPr>
            <a:endParaRPr lang="en-US" altLang="ja-JP" i="1" dirty="0"/>
          </a:p>
          <a:p>
            <a:pPr marL="0" indent="0">
              <a:buNone/>
            </a:pPr>
            <a:endParaRPr lang="en-US" altLang="ja-JP" i="1" dirty="0"/>
          </a:p>
          <a:p>
            <a:pPr marL="0" indent="0">
              <a:buNone/>
            </a:pP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30</a:t>
            </a:fld>
            <a:endParaRPr kumimoji="1" lang="ja-JP" altLang="en-US"/>
          </a:p>
        </p:txBody>
      </p:sp>
    </p:spTree>
    <p:extLst>
      <p:ext uri="{BB962C8B-B14F-4D97-AF65-F5344CB8AC3E}">
        <p14:creationId xmlns:p14="http://schemas.microsoft.com/office/powerpoint/2010/main" val="402159638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107504" y="548680"/>
            <a:ext cx="9036496" cy="5577483"/>
          </a:xfrm>
        </p:spPr>
        <p:txBody>
          <a:bodyPr>
            <a:normAutofit/>
          </a:bodyPr>
          <a:lstStyle/>
          <a:p>
            <a:pPr marL="0" indent="0">
              <a:buNone/>
            </a:pPr>
            <a:endParaRPr lang="en-US" altLang="ja-JP" sz="2800" u="sng" dirty="0" smtClean="0"/>
          </a:p>
          <a:p>
            <a:pPr marL="0" indent="0">
              <a:buNone/>
            </a:pPr>
            <a:endParaRPr lang="en-US" altLang="ja-JP" sz="2800" u="sng" dirty="0"/>
          </a:p>
          <a:p>
            <a:pPr marL="0" indent="0">
              <a:buNone/>
            </a:pPr>
            <a:r>
              <a:rPr lang="ja-JP" altLang="ja-JP" sz="2800" u="sng" dirty="0"/>
              <a:t>　　</a:t>
            </a:r>
            <a:r>
              <a:rPr lang="ja-JP" altLang="en-US" sz="2800" u="sng" dirty="0"/>
              <a:t>　</a:t>
            </a:r>
            <a:r>
              <a:rPr lang="en-US" altLang="ja-JP" sz="2800" u="sng" dirty="0"/>
              <a:t>An organization carried out the assassination of JFK. </a:t>
            </a:r>
            <a:r>
              <a:rPr lang="ja-JP" altLang="ja-JP" sz="2800" u="sng" dirty="0"/>
              <a:t>　　 </a:t>
            </a:r>
            <a:endParaRPr lang="ja-JP" altLang="ja-JP" sz="2800" dirty="0"/>
          </a:p>
          <a:p>
            <a:pPr marL="0" indent="0">
              <a:buNone/>
            </a:pPr>
            <a:r>
              <a:rPr lang="ja-JP" altLang="en-US" sz="2800" i="1" dirty="0"/>
              <a:t>　∴ </a:t>
            </a:r>
            <a:r>
              <a:rPr lang="en-US" altLang="ja-JP" sz="2800" i="1" dirty="0">
                <a:solidFill>
                  <a:srgbClr val="C00000"/>
                </a:solidFill>
              </a:rPr>
              <a:t>Which organization carried out the assassination of   </a:t>
            </a:r>
          </a:p>
          <a:p>
            <a:pPr marL="0" indent="0">
              <a:buNone/>
            </a:pPr>
            <a:r>
              <a:rPr lang="en-US" altLang="ja-JP" sz="2800" i="1" dirty="0">
                <a:solidFill>
                  <a:srgbClr val="C00000"/>
                </a:solidFill>
              </a:rPr>
              <a:t>           JFK?</a:t>
            </a:r>
            <a:endParaRPr lang="ja-JP" altLang="ja-JP" sz="2800" dirty="0">
              <a:solidFill>
                <a:srgbClr val="C00000"/>
              </a:solidFill>
            </a:endParaRPr>
          </a:p>
          <a:p>
            <a:pPr marL="0" indent="0">
              <a:buNone/>
            </a:pPr>
            <a:r>
              <a:rPr lang="en-US" altLang="ja-JP" sz="2800" dirty="0"/>
              <a:t>       </a:t>
            </a:r>
            <a:r>
              <a:rPr lang="en-US" altLang="ja-JP" sz="2800" i="1" dirty="0"/>
              <a:t> </a:t>
            </a:r>
            <a:r>
              <a:rPr lang="en-US" altLang="ja-JP" sz="2800" i="1" dirty="0">
                <a:solidFill>
                  <a:srgbClr val="C00000"/>
                </a:solidFill>
              </a:rPr>
              <a:t>How did the organization carry out the assassination of  </a:t>
            </a:r>
          </a:p>
          <a:p>
            <a:pPr marL="0" indent="0">
              <a:buNone/>
            </a:pPr>
            <a:r>
              <a:rPr lang="en-US" altLang="ja-JP" sz="2800" i="1" dirty="0">
                <a:solidFill>
                  <a:srgbClr val="C00000"/>
                </a:solidFill>
              </a:rPr>
              <a:t>           JFK? </a:t>
            </a:r>
            <a:endParaRPr lang="ja-JP" altLang="ja-JP" sz="2800" dirty="0">
              <a:solidFill>
                <a:srgbClr val="C00000"/>
              </a:solidFill>
            </a:endParaRPr>
          </a:p>
          <a:p>
            <a:pPr marL="0" indent="0">
              <a:buNone/>
            </a:pPr>
            <a:r>
              <a:rPr lang="en-US" altLang="ja-JP" sz="2800" i="1" dirty="0">
                <a:solidFill>
                  <a:srgbClr val="C00000"/>
                </a:solidFill>
              </a:rPr>
              <a:t>       Why has this not become public knowledge?</a:t>
            </a:r>
            <a:endParaRPr lang="ja-JP" altLang="ja-JP" sz="2800" dirty="0">
              <a:solidFill>
                <a:srgbClr val="C00000"/>
              </a:solidFill>
            </a:endParaRPr>
          </a:p>
          <a:p>
            <a:pPr marL="0" indent="0">
              <a:buNone/>
            </a:pPr>
            <a:endParaRPr lang="en-US" altLang="ja-JP" i="1" dirty="0">
              <a:solidFill>
                <a:srgbClr val="C00000"/>
              </a:solidFill>
            </a:endParaRPr>
          </a:p>
          <a:p>
            <a:pPr marL="0" indent="0">
              <a:buNone/>
            </a:pPr>
            <a:endParaRPr lang="en-US" altLang="ja-JP" i="1" dirty="0"/>
          </a:p>
          <a:p>
            <a:pPr marL="0" indent="0">
              <a:buNone/>
            </a:pPr>
            <a:endParaRPr lang="en-US" altLang="ja-JP" i="1" dirty="0"/>
          </a:p>
          <a:p>
            <a:pPr marL="0" indent="0">
              <a:buNone/>
            </a:pPr>
            <a:endParaRPr lang="en-US" altLang="ja-JP" i="1" dirty="0"/>
          </a:p>
          <a:p>
            <a:pPr marL="0" indent="0">
              <a:buNone/>
            </a:pPr>
            <a:endParaRPr lang="en-US" altLang="ja-JP" i="1" dirty="0"/>
          </a:p>
          <a:p>
            <a:pPr marL="0" indent="0">
              <a:buNone/>
            </a:pP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31</a:t>
            </a:fld>
            <a:endParaRPr kumimoji="1" lang="ja-JP" altLang="en-US"/>
          </a:p>
        </p:txBody>
      </p:sp>
    </p:spTree>
    <p:extLst>
      <p:ext uri="{BB962C8B-B14F-4D97-AF65-F5344CB8AC3E}">
        <p14:creationId xmlns:p14="http://schemas.microsoft.com/office/powerpoint/2010/main" val="395567617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107504" y="260648"/>
            <a:ext cx="9036496" cy="6597352"/>
          </a:xfrm>
        </p:spPr>
        <p:txBody>
          <a:bodyPr>
            <a:normAutofit fontScale="55000" lnSpcReduction="20000"/>
          </a:bodyPr>
          <a:lstStyle/>
          <a:p>
            <a:pPr marL="0" indent="0">
              <a:buNone/>
            </a:pPr>
            <a:r>
              <a:rPr lang="en-US" altLang="ja-JP" sz="5100" dirty="0"/>
              <a:t>Why does the question </a:t>
            </a:r>
            <a:r>
              <a:rPr lang="en-US" altLang="ja-JP" sz="5100" dirty="0">
                <a:solidFill>
                  <a:srgbClr val="C00000"/>
                </a:solidFill>
              </a:rPr>
              <a:t>“</a:t>
            </a:r>
            <a:r>
              <a:rPr lang="en-US" altLang="ja-JP" sz="5100" i="1" dirty="0">
                <a:solidFill>
                  <a:srgbClr val="C00000"/>
                </a:solidFill>
              </a:rPr>
              <a:t>Which organization carried out the </a:t>
            </a:r>
            <a:r>
              <a:rPr lang="en-US" altLang="ja-JP" sz="5100" i="1" dirty="0" smtClean="0">
                <a:solidFill>
                  <a:srgbClr val="C00000"/>
                </a:solidFill>
              </a:rPr>
              <a:t>assassination </a:t>
            </a:r>
            <a:r>
              <a:rPr lang="en-US" altLang="ja-JP" sz="5100" i="1" dirty="0">
                <a:solidFill>
                  <a:srgbClr val="C00000"/>
                </a:solidFill>
              </a:rPr>
              <a:t>of </a:t>
            </a:r>
            <a:r>
              <a:rPr lang="en-US" altLang="ja-JP" sz="5100" i="1" dirty="0" smtClean="0">
                <a:solidFill>
                  <a:srgbClr val="C00000"/>
                </a:solidFill>
              </a:rPr>
              <a:t>JFK</a:t>
            </a:r>
            <a:r>
              <a:rPr lang="en-US" altLang="ja-JP" sz="5100" i="1" dirty="0">
                <a:solidFill>
                  <a:srgbClr val="C00000"/>
                </a:solidFill>
              </a:rPr>
              <a:t>?”</a:t>
            </a:r>
            <a:r>
              <a:rPr lang="en-US" altLang="ja-JP" sz="5100" i="1" dirty="0" smtClean="0"/>
              <a:t> </a:t>
            </a:r>
            <a:r>
              <a:rPr lang="en-US" altLang="ja-JP" sz="5100" dirty="0"/>
              <a:t>become the conclusion in this case? </a:t>
            </a:r>
            <a:endParaRPr lang="en-US" altLang="ja-JP" sz="5100" dirty="0" smtClean="0"/>
          </a:p>
          <a:p>
            <a:pPr marL="0" indent="0">
              <a:buNone/>
            </a:pPr>
            <a:r>
              <a:rPr lang="en-US" altLang="ja-JP" sz="5100" dirty="0" smtClean="0"/>
              <a:t>We </a:t>
            </a:r>
            <a:r>
              <a:rPr lang="en-US" altLang="ja-JP" sz="5100" dirty="0"/>
              <a:t>can explain this by </a:t>
            </a:r>
            <a:r>
              <a:rPr lang="en-US" altLang="ja-JP" sz="5100" i="1" dirty="0"/>
              <a:t>presupposing</a:t>
            </a:r>
            <a:r>
              <a:rPr lang="en-US" altLang="ja-JP" sz="5100" dirty="0"/>
              <a:t> a question, such as the following:</a:t>
            </a:r>
            <a:endParaRPr lang="ja-JP" altLang="ja-JP" sz="5100" dirty="0"/>
          </a:p>
          <a:p>
            <a:pPr marL="0" indent="0">
              <a:buNone/>
            </a:pPr>
            <a:r>
              <a:rPr lang="en-US" altLang="ja-JP" sz="2900" dirty="0" smtClean="0"/>
              <a:t>  </a:t>
            </a:r>
            <a:r>
              <a:rPr lang="en-US" altLang="ja-JP" sz="1600" dirty="0" smtClean="0"/>
              <a:t>    </a:t>
            </a:r>
            <a:r>
              <a:rPr lang="en-US" altLang="ja-JP" sz="2900" dirty="0" smtClean="0"/>
              <a:t>     </a:t>
            </a:r>
            <a:endParaRPr lang="ja-JP" altLang="ja-JP" sz="2900" dirty="0"/>
          </a:p>
          <a:p>
            <a:pPr marL="0" indent="0">
              <a:buNone/>
            </a:pPr>
            <a:r>
              <a:rPr lang="en-US" altLang="ja-JP" sz="5100" i="1" dirty="0"/>
              <a:t>      </a:t>
            </a:r>
            <a:r>
              <a:rPr lang="en-US" altLang="ja-JP" sz="5100" i="1" dirty="0">
                <a:solidFill>
                  <a:srgbClr val="C00000"/>
                </a:solidFill>
              </a:rPr>
              <a:t>Who carried out the assassination of JFK? </a:t>
            </a:r>
            <a:endParaRPr lang="en-US" altLang="ja-JP" sz="5100" dirty="0">
              <a:solidFill>
                <a:srgbClr val="C00000"/>
              </a:solidFill>
            </a:endParaRPr>
          </a:p>
          <a:p>
            <a:pPr marL="0" indent="0">
              <a:buNone/>
            </a:pPr>
            <a:r>
              <a:rPr lang="ja-JP" altLang="ja-JP" sz="5100" u="sng" dirty="0"/>
              <a:t>　</a:t>
            </a:r>
            <a:r>
              <a:rPr lang="ja-JP" altLang="en-US" sz="5100" u="sng" dirty="0"/>
              <a:t>　</a:t>
            </a:r>
            <a:r>
              <a:rPr lang="en-US" altLang="ja-JP" sz="5100" u="sng" dirty="0"/>
              <a:t>An organization carried out the assassination of JFK. </a:t>
            </a:r>
            <a:r>
              <a:rPr lang="ja-JP" altLang="ja-JP" sz="5100" u="sng" dirty="0"/>
              <a:t>　　 </a:t>
            </a:r>
            <a:endParaRPr lang="ja-JP" altLang="ja-JP" sz="5100" dirty="0"/>
          </a:p>
          <a:p>
            <a:pPr marL="0" indent="0">
              <a:buNone/>
            </a:pPr>
            <a:r>
              <a:rPr lang="ja-JP" altLang="en-US" sz="5100" i="1" dirty="0"/>
              <a:t>∴ </a:t>
            </a:r>
            <a:r>
              <a:rPr lang="en-US" altLang="ja-JP" sz="5100" i="1" dirty="0">
                <a:solidFill>
                  <a:srgbClr val="C00000"/>
                </a:solidFill>
              </a:rPr>
              <a:t>Which organization carried out the assassination of   </a:t>
            </a:r>
          </a:p>
          <a:p>
            <a:pPr marL="0" indent="0">
              <a:buNone/>
            </a:pPr>
            <a:r>
              <a:rPr lang="en-US" altLang="ja-JP" sz="5100" i="1" dirty="0">
                <a:solidFill>
                  <a:srgbClr val="C00000"/>
                </a:solidFill>
              </a:rPr>
              <a:t>           JFK</a:t>
            </a:r>
            <a:r>
              <a:rPr lang="en-US" altLang="ja-JP" sz="5100" i="1" dirty="0" smtClean="0">
                <a:solidFill>
                  <a:srgbClr val="C00000"/>
                </a:solidFill>
              </a:rPr>
              <a:t>?</a:t>
            </a:r>
          </a:p>
          <a:p>
            <a:pPr marL="0" indent="0">
              <a:buNone/>
            </a:pPr>
            <a:r>
              <a:rPr lang="en-US" altLang="ja-JP" sz="2900" i="1" dirty="0" smtClean="0">
                <a:solidFill>
                  <a:srgbClr val="C00000"/>
                </a:solidFill>
              </a:rPr>
              <a:t>     </a:t>
            </a:r>
            <a:endParaRPr lang="en-US" altLang="ja-JP" sz="2900" i="1" dirty="0">
              <a:solidFill>
                <a:srgbClr val="C00000"/>
              </a:solidFill>
            </a:endParaRPr>
          </a:p>
          <a:p>
            <a:pPr marL="0" indent="0">
              <a:buNone/>
            </a:pPr>
            <a:r>
              <a:rPr lang="en-US" altLang="ja-JP" sz="5100" dirty="0" smtClean="0"/>
              <a:t>The question ‘</a:t>
            </a:r>
            <a:r>
              <a:rPr lang="en-US" altLang="ja-JP" sz="5100" i="1" dirty="0" smtClean="0">
                <a:solidFill>
                  <a:srgbClr val="C00000"/>
                </a:solidFill>
              </a:rPr>
              <a:t>Which </a:t>
            </a:r>
            <a:r>
              <a:rPr lang="en-US" altLang="ja-JP" sz="5100" i="1" dirty="0">
                <a:solidFill>
                  <a:srgbClr val="C00000"/>
                </a:solidFill>
              </a:rPr>
              <a:t>organization carried out the assassination of </a:t>
            </a:r>
            <a:r>
              <a:rPr lang="en-US" altLang="ja-JP" sz="5100" i="1" dirty="0" smtClean="0">
                <a:solidFill>
                  <a:srgbClr val="C00000"/>
                </a:solidFill>
              </a:rPr>
              <a:t>JFK</a:t>
            </a:r>
            <a:r>
              <a:rPr lang="en-US" altLang="ja-JP" sz="5100" i="1" dirty="0" smtClean="0">
                <a:solidFill>
                  <a:srgbClr val="C00000"/>
                </a:solidFill>
              </a:rPr>
              <a:t>?’ </a:t>
            </a:r>
            <a:r>
              <a:rPr lang="en-US" altLang="ja-JP" sz="5100" dirty="0" smtClean="0"/>
              <a:t>is selected, because it is cognitively useful to answer the question as a premise.</a:t>
            </a:r>
          </a:p>
          <a:p>
            <a:pPr marL="0" indent="0">
              <a:buNone/>
            </a:pPr>
            <a:r>
              <a:rPr lang="en-US" altLang="ja-JP" sz="5100" dirty="0" smtClean="0"/>
              <a:t>     </a:t>
            </a:r>
            <a:endParaRPr lang="en-US" altLang="ja-JP" sz="5100" dirty="0" smtClean="0"/>
          </a:p>
          <a:p>
            <a:pPr marL="0" indent="0">
              <a:buNone/>
            </a:pPr>
            <a:r>
              <a:rPr lang="en-US" altLang="ja-JP" sz="5100" dirty="0" smtClean="0">
                <a:solidFill>
                  <a:srgbClr val="C00000"/>
                </a:solidFill>
              </a:rPr>
              <a:t>The </a:t>
            </a:r>
            <a:r>
              <a:rPr lang="en-US" altLang="ja-JP" sz="5100" dirty="0">
                <a:solidFill>
                  <a:srgbClr val="C00000"/>
                </a:solidFill>
              </a:rPr>
              <a:t>first kind of </a:t>
            </a:r>
            <a:r>
              <a:rPr lang="en-US" altLang="ja-JP" sz="5100" dirty="0" err="1">
                <a:solidFill>
                  <a:srgbClr val="C00000"/>
                </a:solidFill>
              </a:rPr>
              <a:t>erotetic</a:t>
            </a:r>
            <a:r>
              <a:rPr lang="en-US" altLang="ja-JP" sz="5100" dirty="0">
                <a:solidFill>
                  <a:srgbClr val="C00000"/>
                </a:solidFill>
              </a:rPr>
              <a:t> inference </a:t>
            </a:r>
            <a:r>
              <a:rPr lang="en-US" altLang="ja-JP" sz="5100" dirty="0" smtClean="0"/>
              <a:t>presupposes </a:t>
            </a:r>
            <a:r>
              <a:rPr lang="en-US" altLang="ja-JP" sz="5100" dirty="0"/>
              <a:t>a </a:t>
            </a:r>
            <a:r>
              <a:rPr lang="en-US" altLang="ja-JP" sz="5100" dirty="0" smtClean="0"/>
              <a:t>question at </a:t>
            </a:r>
            <a:r>
              <a:rPr lang="en-US" altLang="ja-JP" sz="5100" dirty="0"/>
              <a:t>least implicitly </a:t>
            </a:r>
            <a:r>
              <a:rPr lang="en-US" altLang="ja-JP" sz="5100" dirty="0" smtClean="0"/>
              <a:t>. </a:t>
            </a:r>
            <a:endParaRPr lang="en-US" altLang="ja-JP" sz="5100" dirty="0"/>
          </a:p>
          <a:p>
            <a:pPr marL="0" indent="0">
              <a:buNone/>
            </a:pPr>
            <a:endParaRPr lang="en-US" altLang="ja-JP" sz="1900" i="1" dirty="0" smtClean="0"/>
          </a:p>
          <a:p>
            <a:pPr marL="0" indent="0">
              <a:buNone/>
            </a:pPr>
            <a:endParaRPr lang="en-US" altLang="ja-JP" sz="1900" i="1" dirty="0"/>
          </a:p>
          <a:p>
            <a:pPr marL="0" indent="0">
              <a:buNone/>
            </a:pPr>
            <a:endParaRPr lang="en-US" altLang="ja-JP" sz="1900" i="1" dirty="0" smtClean="0"/>
          </a:p>
          <a:p>
            <a:pPr marL="0" indent="0">
              <a:buNone/>
            </a:pPr>
            <a:endParaRPr lang="en-US" altLang="ja-JP" sz="2800" dirty="0" smtClean="0"/>
          </a:p>
          <a:p>
            <a:pPr marL="0" indent="0">
              <a:buNone/>
            </a:pPr>
            <a:endParaRPr lang="ja-JP" altLang="ja-JP" sz="2800"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32</a:t>
            </a:fld>
            <a:endParaRPr kumimoji="1" lang="ja-JP" altLang="en-US"/>
          </a:p>
        </p:txBody>
      </p:sp>
    </p:spTree>
    <p:extLst>
      <p:ext uri="{BB962C8B-B14F-4D97-AF65-F5344CB8AC3E}">
        <p14:creationId xmlns:p14="http://schemas.microsoft.com/office/powerpoint/2010/main" val="10301265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548680"/>
            <a:ext cx="8229600" cy="5577483"/>
          </a:xfrm>
        </p:spPr>
        <p:txBody>
          <a:bodyPr>
            <a:normAutofit/>
          </a:bodyPr>
          <a:lstStyle/>
          <a:p>
            <a:pPr marL="0" indent="0">
              <a:buNone/>
            </a:pPr>
            <a:r>
              <a:rPr lang="en-US" altLang="ja-JP" sz="2800" b="1" dirty="0"/>
              <a:t>3.2 Does the second kind of erotetic inference also have a superordinate question?</a:t>
            </a:r>
            <a:endParaRPr lang="ja-JP" altLang="ja-JP" sz="2800" b="1" dirty="0"/>
          </a:p>
          <a:p>
            <a:pPr marL="0" indent="0">
              <a:buNone/>
            </a:pPr>
            <a:endParaRPr lang="en-US" altLang="ja-JP" sz="2800" dirty="0" smtClean="0"/>
          </a:p>
          <a:p>
            <a:pPr marL="0" indent="0">
              <a:buNone/>
            </a:pPr>
            <a:r>
              <a:rPr lang="en-US" altLang="ja-JP" sz="2800" dirty="0" smtClean="0">
                <a:solidFill>
                  <a:srgbClr val="FF0000"/>
                </a:solidFill>
              </a:rPr>
              <a:t>The first kind of </a:t>
            </a:r>
            <a:r>
              <a:rPr lang="en-US" altLang="ja-JP" sz="2800" dirty="0" err="1" smtClean="0">
                <a:solidFill>
                  <a:srgbClr val="FF0000"/>
                </a:solidFill>
              </a:rPr>
              <a:t>erotetic</a:t>
            </a:r>
            <a:r>
              <a:rPr lang="en-US" altLang="ja-JP" sz="2800" dirty="0" smtClean="0">
                <a:solidFill>
                  <a:srgbClr val="FF0000"/>
                </a:solidFill>
              </a:rPr>
              <a:t> inference </a:t>
            </a:r>
            <a:r>
              <a:rPr lang="en-US" altLang="ja-JP" sz="2800" dirty="0" smtClean="0"/>
              <a:t>at least implicitly </a:t>
            </a:r>
            <a:r>
              <a:rPr lang="en-US" altLang="ja-JP" sz="2800" dirty="0" smtClean="0">
                <a:solidFill>
                  <a:srgbClr val="FF0000"/>
                </a:solidFill>
              </a:rPr>
              <a:t>presupposes a question</a:t>
            </a:r>
            <a:r>
              <a:rPr lang="en-US" altLang="ja-JP" sz="2800" dirty="0" smtClean="0"/>
              <a:t>. When </a:t>
            </a:r>
            <a:r>
              <a:rPr lang="en-US" altLang="ja-JP" sz="2800" dirty="0"/>
              <a:t>we explicitly express such implicit presupposition, we get </a:t>
            </a:r>
            <a:r>
              <a:rPr lang="en-US" altLang="ja-JP" sz="2800" dirty="0">
                <a:solidFill>
                  <a:srgbClr val="FF0000"/>
                </a:solidFill>
              </a:rPr>
              <a:t>a second type of erotetic inference</a:t>
            </a:r>
            <a:r>
              <a:rPr lang="en-US" altLang="ja-JP" sz="2800" dirty="0"/>
              <a:t>. </a:t>
            </a:r>
            <a:endParaRPr lang="en-US" altLang="ja-JP" sz="2800" dirty="0" smtClean="0"/>
          </a:p>
          <a:p>
            <a:pPr marL="0" indent="0">
              <a:buNone/>
            </a:pPr>
            <a:r>
              <a:rPr lang="en-US" altLang="ja-JP" sz="2800" dirty="0" smtClean="0"/>
              <a:t>Then</a:t>
            </a:r>
            <a:r>
              <a:rPr lang="en-US" altLang="ja-JP" sz="2800" dirty="0"/>
              <a:t>, does the second kind of erotetic inference also have a superordinate question?</a:t>
            </a:r>
            <a:endParaRPr lang="ja-JP" altLang="ja-JP" sz="2800"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33</a:t>
            </a:fld>
            <a:endParaRPr kumimoji="1" lang="ja-JP" altLang="en-US"/>
          </a:p>
        </p:txBody>
      </p:sp>
    </p:spTree>
    <p:extLst>
      <p:ext uri="{BB962C8B-B14F-4D97-AF65-F5344CB8AC3E}">
        <p14:creationId xmlns:p14="http://schemas.microsoft.com/office/powerpoint/2010/main" val="10301265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251520" y="548680"/>
            <a:ext cx="8712968" cy="5976664"/>
          </a:xfrm>
        </p:spPr>
        <p:txBody>
          <a:bodyPr>
            <a:normAutofit/>
          </a:bodyPr>
          <a:lstStyle/>
          <a:p>
            <a:pPr marL="0" indent="0">
              <a:buNone/>
            </a:pPr>
            <a:r>
              <a:rPr lang="en-US" altLang="ja-JP" sz="2800" dirty="0"/>
              <a:t>Suppose </a:t>
            </a:r>
            <a:r>
              <a:rPr lang="en-US" altLang="ja-JP" sz="2800" dirty="0" smtClean="0"/>
              <a:t>that </a:t>
            </a:r>
            <a:r>
              <a:rPr lang="en-US" altLang="ja-JP" sz="2800" i="1" dirty="0" smtClean="0">
                <a:solidFill>
                  <a:srgbClr val="FF0000"/>
                </a:solidFill>
              </a:rPr>
              <a:t>Q3</a:t>
            </a:r>
            <a:r>
              <a:rPr lang="ja-JP" altLang="en-US" sz="2800" i="1" dirty="0">
                <a:solidFill>
                  <a:srgbClr val="FF0000"/>
                </a:solidFill>
              </a:rPr>
              <a:t>→</a:t>
            </a:r>
            <a:r>
              <a:rPr lang="en-US" altLang="ja-JP" sz="2800" i="1" dirty="0">
                <a:solidFill>
                  <a:srgbClr val="FF0000"/>
                </a:solidFill>
              </a:rPr>
              <a:t>Q2</a:t>
            </a:r>
            <a:r>
              <a:rPr lang="ja-JP" altLang="en-US" sz="2800" i="1" dirty="0">
                <a:solidFill>
                  <a:srgbClr val="FF0000"/>
                </a:solidFill>
              </a:rPr>
              <a:t>→</a:t>
            </a:r>
            <a:r>
              <a:rPr lang="en-US" altLang="ja-JP" sz="2800" i="1" dirty="0" smtClean="0">
                <a:solidFill>
                  <a:srgbClr val="FF0000"/>
                </a:solidFill>
              </a:rPr>
              <a:t>Q1 </a:t>
            </a:r>
            <a:r>
              <a:rPr lang="en-US" altLang="ja-JP" sz="2800" dirty="0" smtClean="0"/>
              <a:t>and this </a:t>
            </a:r>
            <a:r>
              <a:rPr lang="en-US" altLang="ja-JP" sz="2800" dirty="0"/>
              <a:t>means that </a:t>
            </a:r>
            <a:r>
              <a:rPr lang="en-US" altLang="ja-JP" sz="2800" i="1" dirty="0"/>
              <a:t>Q3</a:t>
            </a:r>
            <a:r>
              <a:rPr lang="en-US" altLang="ja-JP" sz="2800" dirty="0"/>
              <a:t> posits </a:t>
            </a:r>
            <a:r>
              <a:rPr lang="en-US" altLang="ja-JP" sz="2800" i="1" dirty="0"/>
              <a:t>Q2 </a:t>
            </a:r>
            <a:r>
              <a:rPr lang="en-US" altLang="ja-JP" sz="2800" dirty="0"/>
              <a:t>to get the answer to </a:t>
            </a:r>
            <a:r>
              <a:rPr lang="en-US" altLang="ja-JP" sz="2800" i="1" dirty="0"/>
              <a:t>Q3, </a:t>
            </a:r>
            <a:r>
              <a:rPr lang="en-US" altLang="ja-JP" sz="2800" dirty="0"/>
              <a:t>and </a:t>
            </a:r>
            <a:r>
              <a:rPr lang="en-US" altLang="ja-JP" sz="2800" i="1" dirty="0"/>
              <a:t>Q2 </a:t>
            </a:r>
            <a:r>
              <a:rPr lang="en-US" altLang="ja-JP" sz="2800" dirty="0"/>
              <a:t>posits </a:t>
            </a:r>
            <a:r>
              <a:rPr lang="en-US" altLang="ja-JP" sz="2800" i="1" dirty="0"/>
              <a:t>Q1</a:t>
            </a:r>
            <a:r>
              <a:rPr lang="en-US" altLang="ja-JP" sz="2800" dirty="0"/>
              <a:t> to get the answer to </a:t>
            </a:r>
            <a:r>
              <a:rPr lang="en-US" altLang="ja-JP" sz="2800" i="1" dirty="0"/>
              <a:t>Q2</a:t>
            </a:r>
            <a:r>
              <a:rPr lang="en-US" altLang="ja-JP" sz="2800" i="1" dirty="0" smtClean="0"/>
              <a:t>.</a:t>
            </a:r>
          </a:p>
          <a:p>
            <a:pPr marL="0" indent="0">
              <a:buNone/>
            </a:pPr>
            <a:r>
              <a:rPr lang="en-US" altLang="ja-JP" sz="1050" i="1" dirty="0"/>
              <a:t> </a:t>
            </a:r>
            <a:r>
              <a:rPr lang="en-US" altLang="ja-JP" sz="1050" i="1" dirty="0" smtClean="0"/>
              <a:t>  </a:t>
            </a:r>
            <a:endParaRPr lang="en-US" altLang="ja-JP" sz="2800" i="1" dirty="0"/>
          </a:p>
          <a:p>
            <a:pPr marL="0" indent="0">
              <a:buNone/>
            </a:pPr>
            <a:r>
              <a:rPr lang="en-US" altLang="ja-JP" sz="2800" dirty="0" smtClean="0"/>
              <a:t>The </a:t>
            </a:r>
            <a:r>
              <a:rPr lang="en-US" altLang="ja-JP" sz="2800" dirty="0"/>
              <a:t>answer to </a:t>
            </a:r>
            <a:r>
              <a:rPr lang="en-US" altLang="ja-JP" sz="2800" i="1" dirty="0"/>
              <a:t>Q2</a:t>
            </a:r>
            <a:r>
              <a:rPr lang="en-US" altLang="ja-JP" sz="2800" dirty="0"/>
              <a:t> is cognitively useful for answering </a:t>
            </a:r>
            <a:r>
              <a:rPr lang="en-US" altLang="ja-JP" sz="2800" i="1" dirty="0"/>
              <a:t>Q3</a:t>
            </a:r>
            <a:r>
              <a:rPr lang="en-US" altLang="ja-JP" sz="2800" dirty="0"/>
              <a:t>. </a:t>
            </a:r>
            <a:r>
              <a:rPr lang="en-US" altLang="ja-JP" sz="2800" dirty="0" smtClean="0"/>
              <a:t>However this does not depend on what </a:t>
            </a:r>
            <a:r>
              <a:rPr lang="en-US" altLang="ja-JP" sz="2800" i="1" dirty="0" smtClean="0"/>
              <a:t>Q1</a:t>
            </a:r>
            <a:r>
              <a:rPr lang="en-US" altLang="ja-JP" sz="2800" dirty="0" smtClean="0"/>
              <a:t> is. </a:t>
            </a:r>
            <a:r>
              <a:rPr lang="en-US" altLang="ja-JP" sz="2800" dirty="0" smtClean="0">
                <a:solidFill>
                  <a:srgbClr val="C00000"/>
                </a:solidFill>
              </a:rPr>
              <a:t>Therefore</a:t>
            </a:r>
            <a:r>
              <a:rPr lang="en-US" altLang="ja-JP" sz="2800" dirty="0">
                <a:solidFill>
                  <a:srgbClr val="C00000"/>
                </a:solidFill>
              </a:rPr>
              <a:t>, </a:t>
            </a:r>
            <a:r>
              <a:rPr lang="en-US" altLang="ja-JP" sz="2800" i="1" dirty="0">
                <a:solidFill>
                  <a:srgbClr val="C00000"/>
                </a:solidFill>
              </a:rPr>
              <a:t>Q3</a:t>
            </a:r>
            <a:r>
              <a:rPr lang="en-US" altLang="ja-JP" sz="2800" dirty="0">
                <a:solidFill>
                  <a:srgbClr val="C00000"/>
                </a:solidFill>
              </a:rPr>
              <a:t> cannot </a:t>
            </a:r>
            <a:r>
              <a:rPr lang="en-US" altLang="ja-JP" sz="2800" dirty="0" smtClean="0">
                <a:solidFill>
                  <a:srgbClr val="C00000"/>
                </a:solidFill>
              </a:rPr>
              <a:t>select the </a:t>
            </a:r>
            <a:r>
              <a:rPr lang="en-US" altLang="ja-JP" sz="2800" dirty="0">
                <a:solidFill>
                  <a:srgbClr val="C00000"/>
                </a:solidFill>
              </a:rPr>
              <a:t>subordinate question </a:t>
            </a:r>
            <a:r>
              <a:rPr lang="en-US" altLang="ja-JP" sz="2800" i="1" dirty="0" smtClean="0">
                <a:solidFill>
                  <a:srgbClr val="C00000"/>
                </a:solidFill>
              </a:rPr>
              <a:t>Q1</a:t>
            </a:r>
            <a:r>
              <a:rPr lang="en-US" altLang="ja-JP" sz="2800" dirty="0" smtClean="0">
                <a:solidFill>
                  <a:srgbClr val="C00000"/>
                </a:solidFill>
              </a:rPr>
              <a:t> for </a:t>
            </a:r>
            <a:r>
              <a:rPr lang="en-US" altLang="ja-JP" sz="2800" i="1" dirty="0" smtClean="0">
                <a:solidFill>
                  <a:srgbClr val="C00000"/>
                </a:solidFill>
              </a:rPr>
              <a:t>Q2</a:t>
            </a:r>
            <a:r>
              <a:rPr lang="en-US" altLang="ja-JP" sz="2800" dirty="0" smtClean="0">
                <a:solidFill>
                  <a:srgbClr val="C00000"/>
                </a:solidFill>
              </a:rPr>
              <a:t>.</a:t>
            </a:r>
          </a:p>
          <a:p>
            <a:pPr marL="0" indent="0">
              <a:buNone/>
            </a:pPr>
            <a:r>
              <a:rPr lang="en-US" altLang="ja-JP" sz="1000" dirty="0">
                <a:solidFill>
                  <a:srgbClr val="C00000"/>
                </a:solidFill>
              </a:rPr>
              <a:t> </a:t>
            </a:r>
            <a:r>
              <a:rPr lang="en-US" altLang="ja-JP" sz="1000" dirty="0" smtClean="0">
                <a:solidFill>
                  <a:srgbClr val="C00000"/>
                </a:solidFill>
              </a:rPr>
              <a:t>  </a:t>
            </a:r>
          </a:p>
          <a:p>
            <a:pPr marL="0" indent="0">
              <a:buNone/>
            </a:pPr>
            <a:r>
              <a:rPr lang="en-US" altLang="ja-JP" sz="2800" i="1" dirty="0" smtClean="0">
                <a:solidFill>
                  <a:srgbClr val="FF0000"/>
                </a:solidFill>
              </a:rPr>
              <a:t>Q2</a:t>
            </a:r>
            <a:r>
              <a:rPr lang="en-US" altLang="ja-JP" sz="2800" dirty="0" smtClean="0">
                <a:solidFill>
                  <a:srgbClr val="FF0000"/>
                </a:solidFill>
              </a:rPr>
              <a:t> might have a superordinate question like </a:t>
            </a:r>
            <a:r>
              <a:rPr lang="en-US" altLang="ja-JP" sz="2800" i="1" dirty="0" smtClean="0">
                <a:solidFill>
                  <a:srgbClr val="FF0000"/>
                </a:solidFill>
              </a:rPr>
              <a:t>Q3</a:t>
            </a:r>
            <a:r>
              <a:rPr lang="en-US" altLang="ja-JP" sz="2800" dirty="0" smtClean="0">
                <a:solidFill>
                  <a:srgbClr val="FF0000"/>
                </a:solidFill>
              </a:rPr>
              <a:t>, but it is not for selecting a subordinate question </a:t>
            </a:r>
            <a:r>
              <a:rPr lang="en-US" altLang="ja-JP" sz="2800" i="1" dirty="0" smtClean="0">
                <a:solidFill>
                  <a:srgbClr val="FF0000"/>
                </a:solidFill>
              </a:rPr>
              <a:t>Q1</a:t>
            </a:r>
            <a:r>
              <a:rPr lang="en-US" altLang="ja-JP" sz="2800" dirty="0" smtClean="0">
                <a:solidFill>
                  <a:srgbClr val="FF0000"/>
                </a:solidFill>
              </a:rPr>
              <a:t> to answer to </a:t>
            </a:r>
            <a:r>
              <a:rPr lang="en-US" altLang="ja-JP" sz="2800" i="1" dirty="0" smtClean="0">
                <a:solidFill>
                  <a:srgbClr val="FF0000"/>
                </a:solidFill>
              </a:rPr>
              <a:t>Q2</a:t>
            </a:r>
            <a:r>
              <a:rPr lang="en-US" altLang="ja-JP" sz="2800" dirty="0" smtClean="0">
                <a:solidFill>
                  <a:srgbClr val="FF0000"/>
                </a:solidFill>
              </a:rPr>
              <a:t>.</a:t>
            </a:r>
          </a:p>
          <a:p>
            <a:pPr marL="0" indent="0">
              <a:buNone/>
            </a:pPr>
            <a:endParaRPr lang="en-US" altLang="ja-JP" dirty="0" smtClean="0"/>
          </a:p>
          <a:p>
            <a:pPr marL="0" indent="0">
              <a:buNone/>
            </a:pP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34</a:t>
            </a:fld>
            <a:endParaRPr kumimoji="1" lang="ja-JP" altLang="en-US"/>
          </a:p>
        </p:txBody>
      </p:sp>
    </p:spTree>
    <p:extLst>
      <p:ext uri="{BB962C8B-B14F-4D97-AF65-F5344CB8AC3E}">
        <p14:creationId xmlns:p14="http://schemas.microsoft.com/office/powerpoint/2010/main" val="37698795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107504" y="548680"/>
            <a:ext cx="9036496" cy="5577483"/>
          </a:xfrm>
        </p:spPr>
        <p:txBody>
          <a:bodyPr>
            <a:normAutofit fontScale="85000" lnSpcReduction="20000"/>
          </a:bodyPr>
          <a:lstStyle/>
          <a:p>
            <a:pPr marL="0" indent="0">
              <a:buNone/>
            </a:pPr>
            <a:r>
              <a:rPr lang="en-US" altLang="ja-JP" b="1" dirty="0"/>
              <a:t>3.3  </a:t>
            </a:r>
            <a:r>
              <a:rPr lang="en-US" altLang="ja-JP" b="1" dirty="0" smtClean="0"/>
              <a:t>Conclusion: Four </a:t>
            </a:r>
            <a:r>
              <a:rPr lang="en-US" altLang="ja-JP" b="1" dirty="0"/>
              <a:t>types of QA inference</a:t>
            </a:r>
            <a:endParaRPr lang="ja-JP" altLang="ja-JP" b="1" dirty="0"/>
          </a:p>
          <a:p>
            <a:pPr marL="0" indent="0">
              <a:buNone/>
            </a:pPr>
            <a:r>
              <a:rPr lang="en-US" altLang="ja-JP" dirty="0"/>
              <a:t>As a result, we have identified an inference that can have </a:t>
            </a:r>
            <a:r>
              <a:rPr lang="en-US" altLang="ja-JP" dirty="0">
                <a:solidFill>
                  <a:srgbClr val="FF0000"/>
                </a:solidFill>
              </a:rPr>
              <a:t>questions as a premise and a conclusion</a:t>
            </a:r>
            <a:r>
              <a:rPr lang="en-US" altLang="ja-JP" dirty="0" smtClean="0"/>
              <a:t>. I </a:t>
            </a:r>
            <a:r>
              <a:rPr lang="en-US" altLang="ja-JP" dirty="0"/>
              <a:t>call all such types of inference </a:t>
            </a:r>
            <a:r>
              <a:rPr lang="en-US" altLang="ja-JP" dirty="0">
                <a:solidFill>
                  <a:srgbClr val="FF0000"/>
                </a:solidFill>
              </a:rPr>
              <a:t>a </a:t>
            </a:r>
            <a:r>
              <a:rPr lang="en-US" altLang="ja-JP" i="1" dirty="0">
                <a:solidFill>
                  <a:srgbClr val="FF0000"/>
                </a:solidFill>
              </a:rPr>
              <a:t>question–answer </a:t>
            </a:r>
            <a:r>
              <a:rPr lang="en-US" altLang="ja-JP" i="1" dirty="0" smtClean="0">
                <a:solidFill>
                  <a:srgbClr val="FF0000"/>
                </a:solidFill>
              </a:rPr>
              <a:t>inference(QA inference)</a:t>
            </a:r>
            <a:r>
              <a:rPr lang="en-US" altLang="ja-JP" dirty="0" smtClean="0"/>
              <a:t>. </a:t>
            </a:r>
            <a:r>
              <a:rPr lang="en-US" altLang="ja-JP" dirty="0"/>
              <a:t>This is classified into following four types. </a:t>
            </a:r>
            <a:endParaRPr lang="en-US" altLang="ja-JP" dirty="0" smtClean="0"/>
          </a:p>
          <a:p>
            <a:endParaRPr lang="ja-JP" altLang="ja-JP" dirty="0"/>
          </a:p>
          <a:p>
            <a:pPr marL="0" indent="0">
              <a:buNone/>
            </a:pPr>
            <a:r>
              <a:rPr lang="en-US" altLang="ja-JP" dirty="0"/>
              <a:t>1) </a:t>
            </a:r>
            <a:r>
              <a:rPr lang="en-US" altLang="ja-JP" i="1" dirty="0"/>
              <a:t>Complete type</a:t>
            </a:r>
            <a:r>
              <a:rPr lang="en-US" altLang="ja-JP" dirty="0"/>
              <a:t>: </a:t>
            </a:r>
            <a:r>
              <a:rPr lang="en-US" altLang="ja-JP" i="1" dirty="0"/>
              <a:t>Q, Γ</a:t>
            </a:r>
            <a:r>
              <a:rPr lang="en-US" altLang="ja-JP" dirty="0"/>
              <a:t>┣</a:t>
            </a:r>
            <a:r>
              <a:rPr lang="ja-JP" altLang="en-US" dirty="0"/>
              <a:t>　</a:t>
            </a:r>
            <a:r>
              <a:rPr lang="en-US" altLang="ja-JP" i="1" dirty="0"/>
              <a:t>P</a:t>
            </a:r>
            <a:r>
              <a:rPr lang="en-US" altLang="ja-JP" i="1" baseline="-25000" dirty="0"/>
              <a:t>  </a:t>
            </a:r>
            <a:r>
              <a:rPr lang="en-US" altLang="ja-JP" baseline="-25000" dirty="0"/>
              <a:t> </a:t>
            </a:r>
            <a:endParaRPr lang="ja-JP" altLang="ja-JP" dirty="0"/>
          </a:p>
          <a:p>
            <a:pPr marL="0" indent="0">
              <a:buNone/>
            </a:pPr>
            <a:r>
              <a:rPr lang="en-US" altLang="ja-JP" dirty="0"/>
              <a:t>2) </a:t>
            </a:r>
            <a:r>
              <a:rPr lang="en-US" altLang="ja-JP" i="1" dirty="0"/>
              <a:t>Implicit complete type</a:t>
            </a:r>
            <a:r>
              <a:rPr lang="en-US" altLang="ja-JP" dirty="0"/>
              <a:t> (= normal declarative inference): </a:t>
            </a:r>
            <a:endParaRPr lang="en-US" altLang="ja-JP" dirty="0" smtClean="0"/>
          </a:p>
          <a:p>
            <a:pPr marL="0" indent="0">
              <a:buNone/>
            </a:pPr>
            <a:r>
              <a:rPr lang="en-US" altLang="ja-JP" i="1" dirty="0"/>
              <a:t> </a:t>
            </a:r>
            <a:r>
              <a:rPr lang="en-US" altLang="ja-JP" i="1" dirty="0" smtClean="0"/>
              <a:t>                                                                                                  </a:t>
            </a:r>
            <a:r>
              <a:rPr lang="en-US" altLang="ja-JP" i="1" dirty="0" smtClean="0"/>
              <a:t>Γ</a:t>
            </a:r>
            <a:r>
              <a:rPr lang="en-US" altLang="ja-JP" dirty="0"/>
              <a:t>┣</a:t>
            </a:r>
            <a:r>
              <a:rPr lang="ja-JP" altLang="en-US" dirty="0"/>
              <a:t>　</a:t>
            </a:r>
            <a:r>
              <a:rPr lang="en-US" altLang="ja-JP" i="1" dirty="0"/>
              <a:t>P</a:t>
            </a:r>
            <a:endParaRPr lang="ja-JP" altLang="ja-JP" i="1" dirty="0"/>
          </a:p>
          <a:p>
            <a:pPr marL="0" indent="0">
              <a:buNone/>
            </a:pPr>
            <a:r>
              <a:rPr lang="en-US" altLang="ja-JP" dirty="0"/>
              <a:t>3) </a:t>
            </a:r>
            <a:r>
              <a:rPr lang="en-US" altLang="ja-JP" i="1" dirty="0"/>
              <a:t>Incomplete type</a:t>
            </a:r>
            <a:r>
              <a:rPr lang="en-US" altLang="ja-JP" dirty="0"/>
              <a:t>: </a:t>
            </a:r>
            <a:r>
              <a:rPr lang="en-US" altLang="ja-JP" i="1" dirty="0"/>
              <a:t>Q2, Γ</a:t>
            </a:r>
            <a:r>
              <a:rPr lang="en-US" altLang="ja-JP" dirty="0"/>
              <a:t>┣</a:t>
            </a:r>
            <a:r>
              <a:rPr lang="ja-JP" altLang="en-US" dirty="0"/>
              <a:t>　</a:t>
            </a:r>
            <a:r>
              <a:rPr lang="en-US" altLang="ja-JP" i="1" dirty="0"/>
              <a:t>Q1</a:t>
            </a:r>
            <a:endParaRPr lang="ja-JP" altLang="ja-JP" i="1" dirty="0"/>
          </a:p>
          <a:p>
            <a:pPr marL="0" indent="0">
              <a:buNone/>
            </a:pPr>
            <a:r>
              <a:rPr lang="en-US" altLang="ja-JP" dirty="0"/>
              <a:t>4) </a:t>
            </a:r>
            <a:r>
              <a:rPr lang="en-US" altLang="ja-JP" i="1" dirty="0"/>
              <a:t>Implicit incomplete type</a:t>
            </a:r>
            <a:r>
              <a:rPr lang="en-US" altLang="ja-JP" dirty="0"/>
              <a:t>: </a:t>
            </a:r>
            <a:r>
              <a:rPr lang="en-US" altLang="ja-JP" i="1" dirty="0" smtClean="0"/>
              <a:t>Γ</a:t>
            </a:r>
            <a:r>
              <a:rPr lang="en-US" altLang="ja-JP" dirty="0" smtClean="0"/>
              <a:t>┣</a:t>
            </a:r>
            <a:r>
              <a:rPr lang="en-US" altLang="ja-JP" i="1" dirty="0"/>
              <a:t>Q</a:t>
            </a:r>
            <a:endParaRPr lang="ja-JP" altLang="ja-JP" i="1" dirty="0"/>
          </a:p>
          <a:p>
            <a:pPr marL="0" indent="0">
              <a:buNone/>
            </a:pPr>
            <a:endParaRPr lang="en-US" altLang="ja-JP" dirty="0" smtClean="0"/>
          </a:p>
          <a:p>
            <a:pPr marL="0" indent="0">
              <a:buNone/>
            </a:pPr>
            <a:r>
              <a:rPr lang="en-US" altLang="ja-JP" dirty="0" smtClean="0"/>
              <a:t>(</a:t>
            </a:r>
            <a:r>
              <a:rPr lang="en-US" altLang="ja-JP" i="1" dirty="0"/>
              <a:t>Q, Q1, </a:t>
            </a:r>
            <a:r>
              <a:rPr lang="en-US" altLang="ja-JP" dirty="0"/>
              <a:t>and </a:t>
            </a:r>
            <a:r>
              <a:rPr lang="en-US" altLang="ja-JP" i="1" dirty="0"/>
              <a:t>Q2</a:t>
            </a:r>
            <a:r>
              <a:rPr lang="en-US" altLang="ja-JP" baseline="-25000" dirty="0"/>
              <a:t> </a:t>
            </a:r>
            <a:r>
              <a:rPr lang="en-US" altLang="ja-JP" dirty="0"/>
              <a:t>are questions; </a:t>
            </a:r>
            <a:r>
              <a:rPr lang="en-US" altLang="ja-JP" i="1" dirty="0"/>
              <a:t>Γ</a:t>
            </a:r>
            <a:r>
              <a:rPr lang="ja-JP" altLang="en-US" dirty="0"/>
              <a:t> </a:t>
            </a:r>
            <a:r>
              <a:rPr lang="en-US" altLang="ja-JP" dirty="0"/>
              <a:t>is a set of declarative sentences; and  </a:t>
            </a:r>
            <a:r>
              <a:rPr lang="en-US" altLang="ja-JP" i="1" dirty="0"/>
              <a:t>P </a:t>
            </a:r>
            <a:r>
              <a:rPr lang="en-US" altLang="ja-JP" dirty="0"/>
              <a:t>is a declarative sentence)</a:t>
            </a: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35</a:t>
            </a:fld>
            <a:endParaRPr kumimoji="1" lang="ja-JP" altLang="en-US"/>
          </a:p>
        </p:txBody>
      </p:sp>
    </p:spTree>
    <p:extLst>
      <p:ext uri="{BB962C8B-B14F-4D97-AF65-F5344CB8AC3E}">
        <p14:creationId xmlns:p14="http://schemas.microsoft.com/office/powerpoint/2010/main" val="371862442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07504" y="476672"/>
            <a:ext cx="8856984" cy="6048672"/>
          </a:xfrm>
        </p:spPr>
        <p:txBody>
          <a:bodyPr>
            <a:normAutofit/>
          </a:bodyPr>
          <a:lstStyle/>
          <a:p>
            <a:pPr marL="0" indent="0">
              <a:buNone/>
            </a:pPr>
            <a:r>
              <a:rPr lang="en-US" altLang="ja-JP" sz="2800" dirty="0" smtClean="0"/>
              <a:t>As to 1), two </a:t>
            </a:r>
            <a:r>
              <a:rPr lang="en-US" altLang="ja-JP" sz="2800" dirty="0" smtClean="0"/>
              <a:t>conditions for </a:t>
            </a:r>
            <a:r>
              <a:rPr lang="en-US" altLang="ja-JP" sz="2800" dirty="0"/>
              <a:t>the validity of </a:t>
            </a:r>
            <a:r>
              <a:rPr lang="en-US" altLang="ja-JP" sz="2800" dirty="0" smtClean="0"/>
              <a:t>a </a:t>
            </a:r>
            <a:r>
              <a:rPr lang="en-US" altLang="ja-JP" sz="2800" dirty="0"/>
              <a:t>c</a:t>
            </a:r>
            <a:r>
              <a:rPr lang="en-US" altLang="ja-JP" sz="2800" i="1" dirty="0"/>
              <a:t>omplete type</a:t>
            </a:r>
            <a:r>
              <a:rPr lang="en-US" altLang="ja-JP" sz="2800" dirty="0"/>
              <a:t>: </a:t>
            </a:r>
            <a:endParaRPr lang="en-US" altLang="ja-JP" sz="2800" dirty="0" smtClean="0"/>
          </a:p>
          <a:p>
            <a:pPr marL="0" indent="0">
              <a:buNone/>
            </a:pPr>
            <a:r>
              <a:rPr lang="en-US" altLang="ja-JP" sz="2800" i="1" dirty="0" smtClean="0">
                <a:solidFill>
                  <a:srgbClr val="FF0000"/>
                </a:solidFill>
              </a:rPr>
              <a:t>Q</a:t>
            </a:r>
            <a:r>
              <a:rPr lang="en-US" altLang="ja-JP" sz="2800" i="1" dirty="0">
                <a:solidFill>
                  <a:srgbClr val="FF0000"/>
                </a:solidFill>
              </a:rPr>
              <a:t>, Γ</a:t>
            </a:r>
            <a:r>
              <a:rPr lang="en-US" altLang="ja-JP" sz="2800" dirty="0">
                <a:solidFill>
                  <a:srgbClr val="FF0000"/>
                </a:solidFill>
              </a:rPr>
              <a:t>┣</a:t>
            </a:r>
            <a:r>
              <a:rPr lang="ja-JP" altLang="en-US" sz="2800" dirty="0">
                <a:solidFill>
                  <a:srgbClr val="FF0000"/>
                </a:solidFill>
              </a:rPr>
              <a:t>　</a:t>
            </a:r>
            <a:r>
              <a:rPr lang="en-US" altLang="ja-JP" sz="2800" i="1" dirty="0">
                <a:solidFill>
                  <a:srgbClr val="FF0000"/>
                </a:solidFill>
              </a:rPr>
              <a:t>P</a:t>
            </a:r>
            <a:r>
              <a:rPr lang="en-US" altLang="ja-JP" sz="2800" i="1" baseline="-25000" dirty="0">
                <a:solidFill>
                  <a:srgbClr val="FF0000"/>
                </a:solidFill>
              </a:rPr>
              <a:t>  </a:t>
            </a:r>
            <a:r>
              <a:rPr lang="en-US" altLang="ja-JP" sz="2800" baseline="-25000" dirty="0">
                <a:solidFill>
                  <a:srgbClr val="FF0000"/>
                </a:solidFill>
              </a:rPr>
              <a:t> </a:t>
            </a:r>
          </a:p>
          <a:p>
            <a:pPr marL="0" lvl="1" indent="0">
              <a:buNone/>
            </a:pPr>
            <a:endParaRPr lang="en-US" altLang="ja-JP" dirty="0" smtClean="0"/>
          </a:p>
          <a:p>
            <a:pPr marL="400050" lvl="2" indent="0">
              <a:buNone/>
            </a:pPr>
            <a:r>
              <a:rPr lang="en-US" altLang="ja-JP" sz="2800" dirty="0" smtClean="0">
                <a:solidFill>
                  <a:srgbClr val="C00000"/>
                </a:solidFill>
              </a:rPr>
              <a:t>(C5)</a:t>
            </a:r>
            <a:r>
              <a:rPr lang="ja-JP" altLang="en-US" sz="2800" dirty="0" smtClean="0">
                <a:solidFill>
                  <a:srgbClr val="C00000"/>
                </a:solidFill>
              </a:rPr>
              <a:t> </a:t>
            </a:r>
            <a:r>
              <a:rPr lang="en-US" altLang="ja-JP" sz="2800" dirty="0">
                <a:solidFill>
                  <a:srgbClr val="C00000"/>
                </a:solidFill>
              </a:rPr>
              <a:t>(Transmission of soundness/truth into truth) If the initial question is sound and all the declarative premises are true, then the conclusion must be true.</a:t>
            </a:r>
          </a:p>
          <a:p>
            <a:pPr marL="400050" lvl="2" indent="0">
              <a:buNone/>
            </a:pPr>
            <a:r>
              <a:rPr lang="en-US" altLang="ja-JP" sz="2800" dirty="0" smtClean="0">
                <a:solidFill>
                  <a:srgbClr val="C00000"/>
                </a:solidFill>
              </a:rPr>
              <a:t>(C6)</a:t>
            </a:r>
            <a:r>
              <a:rPr lang="ja-JP" altLang="en-US" sz="2800" dirty="0" smtClean="0">
                <a:solidFill>
                  <a:srgbClr val="C00000"/>
                </a:solidFill>
              </a:rPr>
              <a:t>（</a:t>
            </a:r>
            <a:r>
              <a:rPr lang="en-US" altLang="ja-JP" sz="2800" dirty="0">
                <a:solidFill>
                  <a:srgbClr val="C00000"/>
                </a:solidFill>
              </a:rPr>
              <a:t>Direct answer condition)</a:t>
            </a:r>
            <a:r>
              <a:rPr lang="ja-JP" altLang="en-US" sz="2800" dirty="0">
                <a:solidFill>
                  <a:srgbClr val="C00000"/>
                </a:solidFill>
              </a:rPr>
              <a:t> </a:t>
            </a:r>
            <a:r>
              <a:rPr lang="en-US" altLang="ja-JP" sz="2800" i="1" dirty="0">
                <a:solidFill>
                  <a:srgbClr val="C00000"/>
                </a:solidFill>
              </a:rPr>
              <a:t>P</a:t>
            </a:r>
            <a:r>
              <a:rPr lang="en-US" altLang="ja-JP" sz="2800" dirty="0">
                <a:solidFill>
                  <a:srgbClr val="C00000"/>
                </a:solidFill>
              </a:rPr>
              <a:t> is a member of the set of direct answers to </a:t>
            </a:r>
            <a:r>
              <a:rPr lang="en-US" altLang="ja-JP" sz="2800" i="1" dirty="0">
                <a:solidFill>
                  <a:srgbClr val="C00000"/>
                </a:solidFill>
              </a:rPr>
              <a:t>Q</a:t>
            </a:r>
            <a:r>
              <a:rPr lang="en-US" altLang="ja-JP" sz="2800" dirty="0">
                <a:solidFill>
                  <a:srgbClr val="C00000"/>
                </a:solidFill>
              </a:rPr>
              <a:t>.</a:t>
            </a:r>
          </a:p>
          <a:p>
            <a:pPr marL="0" lvl="1" indent="0">
              <a:buNone/>
            </a:pPr>
            <a:endParaRPr lang="en-US" altLang="ja-JP" sz="3200" dirty="0"/>
          </a:p>
          <a:p>
            <a:pPr marL="0" indent="0">
              <a:buNone/>
            </a:pPr>
            <a:endParaRPr lang="en-US" altLang="ja-JP"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36</a:t>
            </a:fld>
            <a:endParaRPr kumimoji="1" lang="ja-JP" altLang="en-US"/>
          </a:p>
        </p:txBody>
      </p:sp>
    </p:spTree>
    <p:extLst>
      <p:ext uri="{BB962C8B-B14F-4D97-AF65-F5344CB8AC3E}">
        <p14:creationId xmlns:p14="http://schemas.microsoft.com/office/powerpoint/2010/main" val="125124563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pPr/>
              <a:t>37</a:t>
            </a:fld>
            <a:endParaRPr kumimoji="1" lang="ja-JP" altLang="en-US"/>
          </a:p>
        </p:txBody>
      </p:sp>
    </p:spTree>
    <p:extLst>
      <p:ext uri="{BB962C8B-B14F-4D97-AF65-F5344CB8AC3E}">
        <p14:creationId xmlns:p14="http://schemas.microsoft.com/office/powerpoint/2010/main" val="69131938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548680"/>
            <a:ext cx="8640960" cy="5976664"/>
          </a:xfrm>
        </p:spPr>
        <p:txBody>
          <a:bodyPr>
            <a:normAutofit fontScale="85000" lnSpcReduction="20000"/>
          </a:bodyPr>
          <a:lstStyle/>
          <a:p>
            <a:pPr marL="400050" lvl="1" indent="0">
              <a:buNone/>
            </a:pPr>
            <a:r>
              <a:rPr lang="en-US" altLang="ja-JP" sz="4600" dirty="0"/>
              <a:t>Part 2  Toward QA inferential </a:t>
            </a:r>
            <a:r>
              <a:rPr lang="en-US" altLang="ja-JP" sz="4600" dirty="0" smtClean="0"/>
              <a:t>semantics</a:t>
            </a:r>
          </a:p>
          <a:p>
            <a:pPr marL="400050" lvl="1" indent="0">
              <a:buNone/>
            </a:pPr>
            <a:endParaRPr lang="en-US" altLang="ja-JP" sz="3800" dirty="0"/>
          </a:p>
          <a:p>
            <a:pPr marL="400050" lvl="1" indent="0">
              <a:buNone/>
            </a:pPr>
            <a:r>
              <a:rPr lang="en-US" altLang="ja-JP" sz="3400" dirty="0"/>
              <a:t>  </a:t>
            </a:r>
            <a:r>
              <a:rPr lang="en-US" altLang="ja-JP" sz="3400" dirty="0" smtClean="0"/>
              <a:t>2.1  Concept </a:t>
            </a:r>
            <a:r>
              <a:rPr lang="en-US" altLang="ja-JP" sz="3400" dirty="0"/>
              <a:t>of </a:t>
            </a:r>
            <a:r>
              <a:rPr lang="en-US" altLang="ja-JP" sz="3400" dirty="0" err="1" smtClean="0"/>
              <a:t>Brandom’s</a:t>
            </a:r>
            <a:r>
              <a:rPr lang="en-US" altLang="ja-JP" sz="3400" dirty="0" smtClean="0"/>
              <a:t> inferential </a:t>
            </a:r>
            <a:r>
              <a:rPr lang="en-US" altLang="ja-JP" sz="3400" dirty="0"/>
              <a:t>semantics</a:t>
            </a:r>
          </a:p>
          <a:p>
            <a:pPr marL="400050" lvl="1" indent="0">
              <a:buNone/>
            </a:pPr>
            <a:r>
              <a:rPr lang="en-US" altLang="ja-JP" sz="3400" dirty="0"/>
              <a:t>  </a:t>
            </a:r>
            <a:r>
              <a:rPr lang="en-US" altLang="ja-JP" sz="3400" dirty="0" smtClean="0"/>
              <a:t>2.2  </a:t>
            </a:r>
            <a:r>
              <a:rPr lang="en-US" altLang="ja-JP" sz="3400" dirty="0"/>
              <a:t>Semantic </a:t>
            </a:r>
            <a:r>
              <a:rPr lang="en-US" altLang="ja-JP" sz="3400" dirty="0" smtClean="0"/>
              <a:t>version of QA </a:t>
            </a:r>
            <a:r>
              <a:rPr lang="en-US" altLang="ja-JP" sz="3400" dirty="0"/>
              <a:t>inference</a:t>
            </a:r>
          </a:p>
          <a:p>
            <a:pPr marL="400050" lvl="1" indent="0">
              <a:buNone/>
            </a:pPr>
            <a:r>
              <a:rPr lang="en-US" altLang="ja-JP" sz="3400" dirty="0"/>
              <a:t>  </a:t>
            </a:r>
            <a:r>
              <a:rPr lang="en-US" altLang="ja-JP" sz="3400" dirty="0" smtClean="0"/>
              <a:t>2.3  QA inferential </a:t>
            </a:r>
            <a:r>
              <a:rPr lang="en-US" altLang="ja-JP" sz="3400" dirty="0"/>
              <a:t>semantics</a:t>
            </a:r>
          </a:p>
          <a:p>
            <a:pPr marL="0" indent="0">
              <a:buNone/>
            </a:pPr>
            <a:endParaRPr lang="en-US" altLang="ja-JP" dirty="0"/>
          </a:p>
          <a:p>
            <a:pPr marL="0" indent="0">
              <a:buNone/>
            </a:pPr>
            <a:r>
              <a:rPr lang="en-US" altLang="ja-JP" dirty="0" smtClean="0"/>
              <a:t>Here </a:t>
            </a:r>
            <a:r>
              <a:rPr lang="en-US" altLang="ja-JP" dirty="0"/>
              <a:t>I would like to apply QA inference to semantics. </a:t>
            </a:r>
          </a:p>
          <a:p>
            <a:pPr marL="0" indent="0">
              <a:buNone/>
            </a:pPr>
            <a:r>
              <a:rPr lang="en-US" altLang="ja-JP" dirty="0" smtClean="0">
                <a:solidFill>
                  <a:schemeClr val="bg2">
                    <a:lumMod val="75000"/>
                  </a:schemeClr>
                </a:solidFill>
              </a:rPr>
              <a:t>In 2.1 </a:t>
            </a:r>
            <a:r>
              <a:rPr lang="en-US" altLang="ja-JP" dirty="0">
                <a:solidFill>
                  <a:schemeClr val="bg2">
                    <a:lumMod val="75000"/>
                  </a:schemeClr>
                </a:solidFill>
              </a:rPr>
              <a:t>I will explain the </a:t>
            </a:r>
            <a:r>
              <a:rPr lang="en-US" altLang="ja-JP" dirty="0" smtClean="0">
                <a:solidFill>
                  <a:schemeClr val="bg2">
                    <a:lumMod val="75000"/>
                  </a:schemeClr>
                </a:solidFill>
              </a:rPr>
              <a:t>basic concept of </a:t>
            </a:r>
            <a:r>
              <a:rPr lang="en-US" altLang="ja-JP" dirty="0" err="1" smtClean="0">
                <a:solidFill>
                  <a:schemeClr val="bg2">
                    <a:lumMod val="75000"/>
                  </a:schemeClr>
                </a:solidFill>
              </a:rPr>
              <a:t>Brandom’s</a:t>
            </a:r>
            <a:r>
              <a:rPr lang="en-US" altLang="ja-JP" dirty="0" smtClean="0">
                <a:solidFill>
                  <a:schemeClr val="bg2">
                    <a:lumMod val="75000"/>
                  </a:schemeClr>
                </a:solidFill>
              </a:rPr>
              <a:t> inferential semantics.</a:t>
            </a:r>
            <a:endParaRPr lang="en-US" altLang="ja-JP" dirty="0">
              <a:solidFill>
                <a:schemeClr val="bg2">
                  <a:lumMod val="75000"/>
                </a:schemeClr>
              </a:solidFill>
            </a:endParaRPr>
          </a:p>
          <a:p>
            <a:pPr marL="0" indent="0">
              <a:buNone/>
            </a:pPr>
            <a:r>
              <a:rPr lang="en-US" altLang="ja-JP" dirty="0" smtClean="0">
                <a:solidFill>
                  <a:schemeClr val="bg2">
                    <a:lumMod val="75000"/>
                  </a:schemeClr>
                </a:solidFill>
              </a:rPr>
              <a:t>In 2.2 I </a:t>
            </a:r>
            <a:r>
              <a:rPr lang="en-US" altLang="ja-JP" dirty="0">
                <a:solidFill>
                  <a:schemeClr val="bg2">
                    <a:lumMod val="75000"/>
                  </a:schemeClr>
                </a:solidFill>
              </a:rPr>
              <a:t>will refine QA inference to apply it to inferential semantics. </a:t>
            </a:r>
          </a:p>
          <a:p>
            <a:pPr marL="0" indent="0">
              <a:buNone/>
            </a:pPr>
            <a:r>
              <a:rPr lang="en-US" altLang="ja-JP" dirty="0" smtClean="0">
                <a:solidFill>
                  <a:schemeClr val="bg2">
                    <a:lumMod val="75000"/>
                  </a:schemeClr>
                </a:solidFill>
              </a:rPr>
              <a:t>In 2.3 </a:t>
            </a:r>
            <a:r>
              <a:rPr lang="en-US" altLang="ja-JP" dirty="0">
                <a:solidFill>
                  <a:schemeClr val="bg2">
                    <a:lumMod val="75000"/>
                  </a:schemeClr>
                </a:solidFill>
              </a:rPr>
              <a:t>I will apply QA inference to </a:t>
            </a:r>
            <a:r>
              <a:rPr lang="en-US" altLang="ja-JP" dirty="0" smtClean="0">
                <a:solidFill>
                  <a:schemeClr val="bg2">
                    <a:lumMod val="75000"/>
                  </a:schemeClr>
                </a:solidFill>
              </a:rPr>
              <a:t>semantics </a:t>
            </a:r>
            <a:r>
              <a:rPr lang="en-US" altLang="ja-JP" dirty="0">
                <a:solidFill>
                  <a:schemeClr val="bg2">
                    <a:lumMod val="75000"/>
                  </a:schemeClr>
                </a:solidFill>
              </a:rPr>
              <a:t>and try to show the significance of the application.</a:t>
            </a:r>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38</a:t>
            </a:fld>
            <a:endParaRPr kumimoji="1" lang="ja-JP" altLang="en-US"/>
          </a:p>
        </p:txBody>
      </p:sp>
    </p:spTree>
    <p:extLst>
      <p:ext uri="{BB962C8B-B14F-4D97-AF65-F5344CB8AC3E}">
        <p14:creationId xmlns:p14="http://schemas.microsoft.com/office/powerpoint/2010/main" val="221237657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548680"/>
            <a:ext cx="8640960" cy="5976664"/>
          </a:xfrm>
        </p:spPr>
        <p:txBody>
          <a:bodyPr>
            <a:normAutofit fontScale="85000" lnSpcReduction="20000"/>
          </a:bodyPr>
          <a:lstStyle/>
          <a:p>
            <a:pPr marL="400050" lvl="1" indent="0">
              <a:buNone/>
            </a:pPr>
            <a:r>
              <a:rPr lang="en-US" altLang="ja-JP" sz="4600" dirty="0"/>
              <a:t>Part 2  Toward QA inferential </a:t>
            </a:r>
            <a:r>
              <a:rPr lang="en-US" altLang="ja-JP" sz="4600" dirty="0" smtClean="0"/>
              <a:t>semantics</a:t>
            </a:r>
          </a:p>
          <a:p>
            <a:pPr marL="400050" lvl="1" indent="0">
              <a:buNone/>
            </a:pPr>
            <a:endParaRPr lang="en-US" altLang="ja-JP" sz="3800" dirty="0"/>
          </a:p>
          <a:p>
            <a:pPr marL="400050" lvl="1" indent="0">
              <a:buNone/>
            </a:pPr>
            <a:r>
              <a:rPr lang="en-US" altLang="ja-JP" sz="3400" dirty="0"/>
              <a:t>  </a:t>
            </a:r>
            <a:r>
              <a:rPr lang="en-US" altLang="ja-JP" sz="3400" dirty="0" smtClean="0"/>
              <a:t>2.1  Concept </a:t>
            </a:r>
            <a:r>
              <a:rPr lang="en-US" altLang="ja-JP" sz="3400" dirty="0"/>
              <a:t>of </a:t>
            </a:r>
            <a:r>
              <a:rPr lang="en-US" altLang="ja-JP" sz="3400" dirty="0" err="1" smtClean="0"/>
              <a:t>Brandom’s</a:t>
            </a:r>
            <a:r>
              <a:rPr lang="en-US" altLang="ja-JP" sz="3400" dirty="0" smtClean="0"/>
              <a:t> inferential </a:t>
            </a:r>
            <a:r>
              <a:rPr lang="en-US" altLang="ja-JP" sz="3400" dirty="0"/>
              <a:t>semantics</a:t>
            </a:r>
          </a:p>
          <a:p>
            <a:pPr marL="400050" lvl="1" indent="0">
              <a:buNone/>
            </a:pPr>
            <a:r>
              <a:rPr lang="en-US" altLang="ja-JP" sz="3400" dirty="0"/>
              <a:t>  </a:t>
            </a:r>
            <a:r>
              <a:rPr lang="en-US" altLang="ja-JP" sz="3400" dirty="0" smtClean="0"/>
              <a:t>2.2  </a:t>
            </a:r>
            <a:r>
              <a:rPr lang="en-US" altLang="ja-JP" sz="3400" dirty="0"/>
              <a:t>Semantic </a:t>
            </a:r>
            <a:r>
              <a:rPr lang="en-US" altLang="ja-JP" sz="3400" dirty="0" smtClean="0"/>
              <a:t>version of QA </a:t>
            </a:r>
            <a:r>
              <a:rPr lang="en-US" altLang="ja-JP" sz="3400" dirty="0"/>
              <a:t>inference</a:t>
            </a:r>
          </a:p>
          <a:p>
            <a:pPr marL="400050" lvl="1" indent="0">
              <a:buNone/>
            </a:pPr>
            <a:r>
              <a:rPr lang="en-US" altLang="ja-JP" sz="3400" dirty="0"/>
              <a:t>  </a:t>
            </a:r>
            <a:r>
              <a:rPr lang="en-US" altLang="ja-JP" sz="3400" dirty="0" smtClean="0"/>
              <a:t>2.3  QA inferential </a:t>
            </a:r>
            <a:r>
              <a:rPr lang="en-US" altLang="ja-JP" sz="3400" dirty="0"/>
              <a:t>semantics</a:t>
            </a:r>
          </a:p>
          <a:p>
            <a:pPr marL="0" indent="0">
              <a:buNone/>
            </a:pPr>
            <a:endParaRPr lang="en-US" altLang="ja-JP" dirty="0"/>
          </a:p>
          <a:p>
            <a:pPr marL="0" indent="0">
              <a:buNone/>
            </a:pPr>
            <a:r>
              <a:rPr lang="en-US" altLang="ja-JP" dirty="0" smtClean="0"/>
              <a:t>Here </a:t>
            </a:r>
            <a:r>
              <a:rPr lang="en-US" altLang="ja-JP" dirty="0"/>
              <a:t>I would like to apply QA inference to semantics. </a:t>
            </a:r>
          </a:p>
          <a:p>
            <a:pPr marL="0" indent="0">
              <a:buNone/>
            </a:pPr>
            <a:r>
              <a:rPr lang="en-US" altLang="ja-JP" dirty="0" smtClean="0"/>
              <a:t>In 2.1 </a:t>
            </a:r>
            <a:r>
              <a:rPr lang="en-US" altLang="ja-JP" dirty="0"/>
              <a:t>I will explain the </a:t>
            </a:r>
            <a:r>
              <a:rPr lang="en-US" altLang="ja-JP" dirty="0" smtClean="0"/>
              <a:t>basic concept of </a:t>
            </a:r>
            <a:r>
              <a:rPr lang="en-US" altLang="ja-JP" dirty="0" err="1" smtClean="0"/>
              <a:t>Brandom’s</a:t>
            </a:r>
            <a:r>
              <a:rPr lang="en-US" altLang="ja-JP" dirty="0" smtClean="0"/>
              <a:t> inferential semantics.</a:t>
            </a:r>
            <a:endParaRPr lang="en-US" altLang="ja-JP" dirty="0"/>
          </a:p>
          <a:p>
            <a:pPr marL="0" indent="0">
              <a:buNone/>
            </a:pPr>
            <a:r>
              <a:rPr lang="en-US" altLang="ja-JP" dirty="0" smtClean="0">
                <a:solidFill>
                  <a:schemeClr val="bg2">
                    <a:lumMod val="75000"/>
                  </a:schemeClr>
                </a:solidFill>
              </a:rPr>
              <a:t>In 2.2 I </a:t>
            </a:r>
            <a:r>
              <a:rPr lang="en-US" altLang="ja-JP" dirty="0">
                <a:solidFill>
                  <a:schemeClr val="bg2">
                    <a:lumMod val="75000"/>
                  </a:schemeClr>
                </a:solidFill>
              </a:rPr>
              <a:t>will refine QA inference to apply it to inferential semantics. </a:t>
            </a:r>
          </a:p>
          <a:p>
            <a:pPr marL="0" indent="0">
              <a:buNone/>
            </a:pPr>
            <a:r>
              <a:rPr lang="en-US" altLang="ja-JP" dirty="0" smtClean="0">
                <a:solidFill>
                  <a:schemeClr val="bg2">
                    <a:lumMod val="75000"/>
                  </a:schemeClr>
                </a:solidFill>
              </a:rPr>
              <a:t>In 2.3 </a:t>
            </a:r>
            <a:r>
              <a:rPr lang="en-US" altLang="ja-JP" dirty="0">
                <a:solidFill>
                  <a:schemeClr val="bg2">
                    <a:lumMod val="75000"/>
                  </a:schemeClr>
                </a:solidFill>
              </a:rPr>
              <a:t>I will apply QA inference to </a:t>
            </a:r>
            <a:r>
              <a:rPr lang="en-US" altLang="ja-JP" dirty="0" smtClean="0">
                <a:solidFill>
                  <a:schemeClr val="bg2">
                    <a:lumMod val="75000"/>
                  </a:schemeClr>
                </a:solidFill>
              </a:rPr>
              <a:t>semantics </a:t>
            </a:r>
            <a:r>
              <a:rPr lang="en-US" altLang="ja-JP" dirty="0">
                <a:solidFill>
                  <a:schemeClr val="bg2">
                    <a:lumMod val="75000"/>
                  </a:schemeClr>
                </a:solidFill>
              </a:rPr>
              <a:t>and try to show the significance of the application.</a:t>
            </a:r>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39</a:t>
            </a:fld>
            <a:endParaRPr kumimoji="1" lang="ja-JP" altLang="en-US"/>
          </a:p>
        </p:txBody>
      </p:sp>
    </p:spTree>
    <p:extLst>
      <p:ext uri="{BB962C8B-B14F-4D97-AF65-F5344CB8AC3E}">
        <p14:creationId xmlns:p14="http://schemas.microsoft.com/office/powerpoint/2010/main" val="10968812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476672"/>
            <a:ext cx="8229600" cy="5649491"/>
          </a:xfrm>
        </p:spPr>
        <p:txBody>
          <a:bodyPr>
            <a:normAutofit fontScale="85000" lnSpcReduction="20000"/>
          </a:bodyPr>
          <a:lstStyle/>
          <a:p>
            <a:pPr marL="0" indent="0">
              <a:buNone/>
            </a:pPr>
            <a:r>
              <a:rPr lang="en-US" altLang="ja-JP" dirty="0"/>
              <a:t>In such an inference, if the premises are true, </a:t>
            </a:r>
            <a:r>
              <a:rPr lang="en-US" altLang="ja-JP" dirty="0">
                <a:solidFill>
                  <a:srgbClr val="FF0000"/>
                </a:solidFill>
              </a:rPr>
              <a:t>not one but many sentences </a:t>
            </a:r>
            <a:r>
              <a:rPr lang="en-US" altLang="ja-JP" dirty="0"/>
              <a:t>are logically true, as follows:</a:t>
            </a:r>
            <a:endParaRPr lang="ja-JP" altLang="en-US" dirty="0"/>
          </a:p>
          <a:p>
            <a:pPr marL="0" indent="0">
              <a:buNone/>
            </a:pPr>
            <a:r>
              <a:rPr lang="ja-JP" altLang="en-US" dirty="0" smtClean="0"/>
              <a:t>　 </a:t>
            </a:r>
            <a:endParaRPr lang="en-US" altLang="ja-JP" dirty="0" smtClean="0"/>
          </a:p>
          <a:p>
            <a:pPr marL="0" indent="0">
              <a:buNone/>
            </a:pPr>
            <a:r>
              <a:rPr lang="ja-JP" altLang="en-US" dirty="0"/>
              <a:t>　</a:t>
            </a:r>
            <a:r>
              <a:rPr lang="ja-JP" altLang="en-US" dirty="0" smtClean="0"/>
              <a:t>　   </a:t>
            </a:r>
            <a:r>
              <a:rPr lang="en-US" altLang="ja-JP" dirty="0" smtClean="0"/>
              <a:t>All </a:t>
            </a:r>
            <a:r>
              <a:rPr lang="en-US" altLang="ja-JP" dirty="0"/>
              <a:t>penguins are birds.</a:t>
            </a:r>
            <a:endParaRPr lang="ja-JP" altLang="ja-JP" dirty="0"/>
          </a:p>
          <a:p>
            <a:pPr marL="0" indent="0">
              <a:buNone/>
            </a:pPr>
            <a:r>
              <a:rPr lang="en-US" altLang="ja-JP" dirty="0"/>
              <a:t>   </a:t>
            </a:r>
            <a:r>
              <a:rPr lang="en-US" altLang="ja-JP" u="sng" dirty="0"/>
              <a:t>      All birds are oviparous.                      </a:t>
            </a:r>
            <a:endParaRPr lang="ja-JP" altLang="ja-JP" dirty="0"/>
          </a:p>
          <a:p>
            <a:pPr marL="0" indent="0">
              <a:buNone/>
            </a:pPr>
            <a:r>
              <a:rPr lang="en-US" altLang="ja-JP" dirty="0"/>
              <a:t>     ∴All penguins are oviparous.</a:t>
            </a:r>
            <a:endParaRPr lang="ja-JP" altLang="ja-JP" dirty="0"/>
          </a:p>
          <a:p>
            <a:pPr marL="0" indent="0">
              <a:buNone/>
            </a:pPr>
            <a:r>
              <a:rPr lang="en-US" altLang="ja-JP" dirty="0"/>
              <a:t>          </a:t>
            </a:r>
            <a:r>
              <a:rPr lang="en-US" altLang="ja-JP" dirty="0">
                <a:solidFill>
                  <a:srgbClr val="C00000"/>
                </a:solidFill>
              </a:rPr>
              <a:t>All that are oviparous are not penguins.</a:t>
            </a:r>
            <a:endParaRPr lang="ja-JP" altLang="ja-JP" dirty="0">
              <a:solidFill>
                <a:srgbClr val="C00000"/>
              </a:solidFill>
            </a:endParaRPr>
          </a:p>
          <a:p>
            <a:pPr marL="0" indent="0">
              <a:buNone/>
            </a:pPr>
            <a:r>
              <a:rPr lang="en-US" altLang="ja-JP" dirty="0">
                <a:solidFill>
                  <a:srgbClr val="C00000"/>
                </a:solidFill>
              </a:rPr>
              <a:t>          Some penguins are oviparous.</a:t>
            </a:r>
            <a:endParaRPr lang="ja-JP" altLang="ja-JP" dirty="0">
              <a:solidFill>
                <a:srgbClr val="C00000"/>
              </a:solidFill>
            </a:endParaRPr>
          </a:p>
          <a:p>
            <a:pPr marL="0" indent="0">
              <a:buNone/>
            </a:pPr>
            <a:r>
              <a:rPr lang="en-US" altLang="ja-JP" dirty="0">
                <a:solidFill>
                  <a:srgbClr val="C00000"/>
                </a:solidFill>
              </a:rPr>
              <a:t>          There is no penguin that is oviparous</a:t>
            </a:r>
            <a:r>
              <a:rPr lang="en-US" altLang="ja-JP" dirty="0" smtClean="0">
                <a:solidFill>
                  <a:srgbClr val="C00000"/>
                </a:solidFill>
              </a:rPr>
              <a:t>.</a:t>
            </a:r>
          </a:p>
          <a:p>
            <a:pPr marL="0" indent="0">
              <a:buNone/>
            </a:pPr>
            <a:endParaRPr lang="en-US" altLang="ja-JP" dirty="0" smtClean="0"/>
          </a:p>
          <a:p>
            <a:pPr marL="0" indent="0">
              <a:buNone/>
            </a:pPr>
            <a:r>
              <a:rPr lang="en-US" altLang="ja-JP" dirty="0" smtClean="0">
                <a:solidFill>
                  <a:schemeClr val="bg2">
                    <a:lumMod val="90000"/>
                  </a:schemeClr>
                </a:solidFill>
              </a:rPr>
              <a:t>In </a:t>
            </a:r>
            <a:r>
              <a:rPr lang="en-US" altLang="ja-JP" dirty="0">
                <a:solidFill>
                  <a:schemeClr val="bg2">
                    <a:lumMod val="90000"/>
                  </a:schemeClr>
                </a:solidFill>
              </a:rPr>
              <a:t>above example, only one sentence “All penguins are oviparous” serves as the logical conclusion; why is this? </a:t>
            </a:r>
          </a:p>
          <a:p>
            <a:pPr marL="0" indent="0">
              <a:buNone/>
            </a:pPr>
            <a:endParaRPr lang="ja-JP" altLang="ja-JP" dirty="0">
              <a:solidFill>
                <a:srgbClr val="C00000"/>
              </a:solidFill>
            </a:endParaRPr>
          </a:p>
          <a:p>
            <a:pPr marL="0" indent="0">
              <a:buNone/>
            </a:pPr>
            <a:r>
              <a:rPr lang="en-US" altLang="ja-JP" dirty="0"/>
              <a:t> </a:t>
            </a: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4</a:t>
            </a:fld>
            <a:endParaRPr kumimoji="1" lang="ja-JP" altLang="en-US"/>
          </a:p>
        </p:txBody>
      </p:sp>
    </p:spTree>
    <p:extLst>
      <p:ext uri="{BB962C8B-B14F-4D97-AF65-F5344CB8AC3E}">
        <p14:creationId xmlns:p14="http://schemas.microsoft.com/office/powerpoint/2010/main" val="87777482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548680"/>
            <a:ext cx="8640960" cy="5976664"/>
          </a:xfrm>
        </p:spPr>
        <p:txBody>
          <a:bodyPr>
            <a:normAutofit fontScale="85000" lnSpcReduction="20000"/>
          </a:bodyPr>
          <a:lstStyle/>
          <a:p>
            <a:pPr marL="400050" lvl="1" indent="0">
              <a:buNone/>
            </a:pPr>
            <a:r>
              <a:rPr lang="en-US" altLang="ja-JP" sz="4600" dirty="0"/>
              <a:t>Part 2  Toward QA inferential </a:t>
            </a:r>
            <a:r>
              <a:rPr lang="en-US" altLang="ja-JP" sz="4600" dirty="0" smtClean="0"/>
              <a:t>semantics</a:t>
            </a:r>
          </a:p>
          <a:p>
            <a:pPr marL="400050" lvl="1" indent="0">
              <a:buNone/>
            </a:pPr>
            <a:endParaRPr lang="en-US" altLang="ja-JP" sz="3800" dirty="0"/>
          </a:p>
          <a:p>
            <a:pPr marL="400050" lvl="1" indent="0">
              <a:buNone/>
            </a:pPr>
            <a:r>
              <a:rPr lang="en-US" altLang="ja-JP" sz="3400" dirty="0"/>
              <a:t>  </a:t>
            </a:r>
            <a:r>
              <a:rPr lang="en-US" altLang="ja-JP" sz="3400" dirty="0" smtClean="0"/>
              <a:t>2.1  Concept </a:t>
            </a:r>
            <a:r>
              <a:rPr lang="en-US" altLang="ja-JP" sz="3400" dirty="0"/>
              <a:t>of </a:t>
            </a:r>
            <a:r>
              <a:rPr lang="en-US" altLang="ja-JP" sz="3400" dirty="0" err="1" smtClean="0"/>
              <a:t>Brandom’s</a:t>
            </a:r>
            <a:r>
              <a:rPr lang="en-US" altLang="ja-JP" sz="3400" dirty="0" smtClean="0"/>
              <a:t> inferential </a:t>
            </a:r>
            <a:r>
              <a:rPr lang="en-US" altLang="ja-JP" sz="3400" dirty="0"/>
              <a:t>semantics</a:t>
            </a:r>
          </a:p>
          <a:p>
            <a:pPr marL="400050" lvl="1" indent="0">
              <a:buNone/>
            </a:pPr>
            <a:r>
              <a:rPr lang="en-US" altLang="ja-JP" sz="3400" dirty="0"/>
              <a:t>  </a:t>
            </a:r>
            <a:r>
              <a:rPr lang="en-US" altLang="ja-JP" sz="3400" dirty="0" smtClean="0"/>
              <a:t>2.2  </a:t>
            </a:r>
            <a:r>
              <a:rPr lang="en-US" altLang="ja-JP" sz="3400" dirty="0"/>
              <a:t>Semantic </a:t>
            </a:r>
            <a:r>
              <a:rPr lang="en-US" altLang="ja-JP" sz="3400" dirty="0" smtClean="0"/>
              <a:t>version of QA </a:t>
            </a:r>
            <a:r>
              <a:rPr lang="en-US" altLang="ja-JP" sz="3400" dirty="0"/>
              <a:t>inference</a:t>
            </a:r>
          </a:p>
          <a:p>
            <a:pPr marL="400050" lvl="1" indent="0">
              <a:buNone/>
            </a:pPr>
            <a:r>
              <a:rPr lang="en-US" altLang="ja-JP" sz="3400" dirty="0"/>
              <a:t>  </a:t>
            </a:r>
            <a:r>
              <a:rPr lang="en-US" altLang="ja-JP" sz="3400" dirty="0" smtClean="0"/>
              <a:t>2.3  QA inferential </a:t>
            </a:r>
            <a:r>
              <a:rPr lang="en-US" altLang="ja-JP" sz="3400" dirty="0"/>
              <a:t>semantics</a:t>
            </a:r>
          </a:p>
          <a:p>
            <a:pPr marL="0" indent="0">
              <a:buNone/>
            </a:pPr>
            <a:endParaRPr lang="en-US" altLang="ja-JP" dirty="0"/>
          </a:p>
          <a:p>
            <a:pPr marL="0" indent="0">
              <a:buNone/>
            </a:pPr>
            <a:r>
              <a:rPr lang="en-US" altLang="ja-JP" dirty="0" smtClean="0"/>
              <a:t>Here </a:t>
            </a:r>
            <a:r>
              <a:rPr lang="en-US" altLang="ja-JP" dirty="0"/>
              <a:t>I would like to apply QA inference to semantics. </a:t>
            </a:r>
          </a:p>
          <a:p>
            <a:pPr marL="0" indent="0">
              <a:buNone/>
            </a:pPr>
            <a:r>
              <a:rPr lang="en-US" altLang="ja-JP" dirty="0" smtClean="0"/>
              <a:t>In 2.1 </a:t>
            </a:r>
            <a:r>
              <a:rPr lang="en-US" altLang="ja-JP" dirty="0"/>
              <a:t>I will explain the </a:t>
            </a:r>
            <a:r>
              <a:rPr lang="en-US" altLang="ja-JP" dirty="0" smtClean="0"/>
              <a:t>basic concept of </a:t>
            </a:r>
            <a:r>
              <a:rPr lang="en-US" altLang="ja-JP" dirty="0" err="1" smtClean="0"/>
              <a:t>Brandom’s</a:t>
            </a:r>
            <a:r>
              <a:rPr lang="en-US" altLang="ja-JP" dirty="0" smtClean="0"/>
              <a:t> inferential semantics.</a:t>
            </a:r>
            <a:endParaRPr lang="en-US" altLang="ja-JP" dirty="0"/>
          </a:p>
          <a:p>
            <a:pPr marL="0" indent="0">
              <a:buNone/>
            </a:pPr>
            <a:r>
              <a:rPr lang="en-US" altLang="ja-JP" dirty="0" smtClean="0"/>
              <a:t>In 2.2 I </a:t>
            </a:r>
            <a:r>
              <a:rPr lang="en-US" altLang="ja-JP" dirty="0"/>
              <a:t>will refine QA inference to apply it to inferential semantics. </a:t>
            </a:r>
          </a:p>
          <a:p>
            <a:pPr marL="0" indent="0">
              <a:buNone/>
            </a:pPr>
            <a:r>
              <a:rPr lang="en-US" altLang="ja-JP" dirty="0" smtClean="0">
                <a:solidFill>
                  <a:schemeClr val="bg2">
                    <a:lumMod val="75000"/>
                  </a:schemeClr>
                </a:solidFill>
              </a:rPr>
              <a:t>In 2.3 </a:t>
            </a:r>
            <a:r>
              <a:rPr lang="en-US" altLang="ja-JP" dirty="0">
                <a:solidFill>
                  <a:schemeClr val="bg2">
                    <a:lumMod val="75000"/>
                  </a:schemeClr>
                </a:solidFill>
              </a:rPr>
              <a:t>I will apply QA inference to </a:t>
            </a:r>
            <a:r>
              <a:rPr lang="en-US" altLang="ja-JP" dirty="0" smtClean="0">
                <a:solidFill>
                  <a:schemeClr val="bg2">
                    <a:lumMod val="75000"/>
                  </a:schemeClr>
                </a:solidFill>
              </a:rPr>
              <a:t>semantics </a:t>
            </a:r>
            <a:r>
              <a:rPr lang="en-US" altLang="ja-JP" dirty="0">
                <a:solidFill>
                  <a:schemeClr val="bg2">
                    <a:lumMod val="75000"/>
                  </a:schemeClr>
                </a:solidFill>
              </a:rPr>
              <a:t>and try to show the significance of the application.</a:t>
            </a:r>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40</a:t>
            </a:fld>
            <a:endParaRPr kumimoji="1" lang="ja-JP" altLang="en-US"/>
          </a:p>
        </p:txBody>
      </p:sp>
    </p:spTree>
    <p:extLst>
      <p:ext uri="{BB962C8B-B14F-4D97-AF65-F5344CB8AC3E}">
        <p14:creationId xmlns:p14="http://schemas.microsoft.com/office/powerpoint/2010/main" val="109688127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548680"/>
            <a:ext cx="8640960" cy="5976664"/>
          </a:xfrm>
        </p:spPr>
        <p:txBody>
          <a:bodyPr>
            <a:normAutofit fontScale="85000" lnSpcReduction="20000"/>
          </a:bodyPr>
          <a:lstStyle/>
          <a:p>
            <a:pPr marL="400050" lvl="1" indent="0">
              <a:buNone/>
            </a:pPr>
            <a:r>
              <a:rPr lang="en-US" altLang="ja-JP" sz="4600" dirty="0"/>
              <a:t>Part 2  Toward QA inferential </a:t>
            </a:r>
            <a:r>
              <a:rPr lang="en-US" altLang="ja-JP" sz="4600" dirty="0" smtClean="0"/>
              <a:t>semantics</a:t>
            </a:r>
          </a:p>
          <a:p>
            <a:pPr marL="400050" lvl="1" indent="0">
              <a:buNone/>
            </a:pPr>
            <a:endParaRPr lang="en-US" altLang="ja-JP" sz="3800" dirty="0"/>
          </a:p>
          <a:p>
            <a:pPr marL="400050" lvl="1" indent="0">
              <a:buNone/>
            </a:pPr>
            <a:r>
              <a:rPr lang="en-US" altLang="ja-JP" sz="3400" dirty="0"/>
              <a:t>  </a:t>
            </a:r>
            <a:r>
              <a:rPr lang="en-US" altLang="ja-JP" sz="3400" dirty="0" smtClean="0"/>
              <a:t>2.1  Concept </a:t>
            </a:r>
            <a:r>
              <a:rPr lang="en-US" altLang="ja-JP" sz="3400" dirty="0"/>
              <a:t>of </a:t>
            </a:r>
            <a:r>
              <a:rPr lang="en-US" altLang="ja-JP" sz="3400" dirty="0" err="1" smtClean="0"/>
              <a:t>Brandom’s</a:t>
            </a:r>
            <a:r>
              <a:rPr lang="en-US" altLang="ja-JP" sz="3400" dirty="0" smtClean="0"/>
              <a:t> inferential </a:t>
            </a:r>
            <a:r>
              <a:rPr lang="en-US" altLang="ja-JP" sz="3400" dirty="0"/>
              <a:t>semantics</a:t>
            </a:r>
          </a:p>
          <a:p>
            <a:pPr marL="400050" lvl="1" indent="0">
              <a:buNone/>
            </a:pPr>
            <a:r>
              <a:rPr lang="en-US" altLang="ja-JP" sz="3400" dirty="0"/>
              <a:t>  </a:t>
            </a:r>
            <a:r>
              <a:rPr lang="en-US" altLang="ja-JP" sz="3400" dirty="0" smtClean="0"/>
              <a:t>2.2  </a:t>
            </a:r>
            <a:r>
              <a:rPr lang="en-US" altLang="ja-JP" sz="3400" dirty="0"/>
              <a:t>Semantic </a:t>
            </a:r>
            <a:r>
              <a:rPr lang="en-US" altLang="ja-JP" sz="3400" dirty="0" smtClean="0"/>
              <a:t>version of QA </a:t>
            </a:r>
            <a:r>
              <a:rPr lang="en-US" altLang="ja-JP" sz="3400" dirty="0"/>
              <a:t>inference</a:t>
            </a:r>
          </a:p>
          <a:p>
            <a:pPr marL="400050" lvl="1" indent="0">
              <a:buNone/>
            </a:pPr>
            <a:r>
              <a:rPr lang="en-US" altLang="ja-JP" sz="3400" dirty="0"/>
              <a:t>  </a:t>
            </a:r>
            <a:r>
              <a:rPr lang="en-US" altLang="ja-JP" sz="3400" dirty="0" smtClean="0"/>
              <a:t>2.3  QA inferential </a:t>
            </a:r>
            <a:r>
              <a:rPr lang="en-US" altLang="ja-JP" sz="3400" dirty="0"/>
              <a:t>semantics</a:t>
            </a:r>
          </a:p>
          <a:p>
            <a:pPr marL="0" indent="0">
              <a:buNone/>
            </a:pPr>
            <a:endParaRPr lang="en-US" altLang="ja-JP" dirty="0"/>
          </a:p>
          <a:p>
            <a:pPr marL="0" indent="0">
              <a:buNone/>
            </a:pPr>
            <a:r>
              <a:rPr lang="en-US" altLang="ja-JP" dirty="0" smtClean="0"/>
              <a:t>Here </a:t>
            </a:r>
            <a:r>
              <a:rPr lang="en-US" altLang="ja-JP" dirty="0"/>
              <a:t>I would like to apply QA inference to semantics. </a:t>
            </a:r>
          </a:p>
          <a:p>
            <a:pPr marL="0" indent="0">
              <a:buNone/>
            </a:pPr>
            <a:r>
              <a:rPr lang="en-US" altLang="ja-JP" dirty="0" smtClean="0"/>
              <a:t>In 2.1 </a:t>
            </a:r>
            <a:r>
              <a:rPr lang="en-US" altLang="ja-JP" dirty="0"/>
              <a:t>I will explain the </a:t>
            </a:r>
            <a:r>
              <a:rPr lang="en-US" altLang="ja-JP" dirty="0" smtClean="0"/>
              <a:t>basic concept of </a:t>
            </a:r>
            <a:r>
              <a:rPr lang="en-US" altLang="ja-JP" dirty="0" err="1" smtClean="0"/>
              <a:t>Brandom’s</a:t>
            </a:r>
            <a:r>
              <a:rPr lang="en-US" altLang="ja-JP" dirty="0" smtClean="0"/>
              <a:t> inferential semantics.</a:t>
            </a:r>
            <a:endParaRPr lang="en-US" altLang="ja-JP" dirty="0"/>
          </a:p>
          <a:p>
            <a:pPr marL="0" indent="0">
              <a:buNone/>
            </a:pPr>
            <a:r>
              <a:rPr lang="en-US" altLang="ja-JP" dirty="0" smtClean="0"/>
              <a:t>In 2.2 I </a:t>
            </a:r>
            <a:r>
              <a:rPr lang="en-US" altLang="ja-JP" dirty="0"/>
              <a:t>will refine QA inference to apply it to inferential semantics. </a:t>
            </a:r>
          </a:p>
          <a:p>
            <a:pPr marL="0" indent="0">
              <a:buNone/>
            </a:pPr>
            <a:r>
              <a:rPr lang="en-US" altLang="ja-JP" dirty="0" smtClean="0"/>
              <a:t>In 2.3 </a:t>
            </a:r>
            <a:r>
              <a:rPr lang="en-US" altLang="ja-JP" dirty="0"/>
              <a:t>I will apply QA inference to </a:t>
            </a:r>
            <a:r>
              <a:rPr lang="en-US" altLang="ja-JP" dirty="0" smtClean="0"/>
              <a:t>semantics </a:t>
            </a:r>
            <a:r>
              <a:rPr lang="en-US" altLang="ja-JP" dirty="0"/>
              <a:t>and try to show the significance of the application.</a:t>
            </a:r>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41</a:t>
            </a:fld>
            <a:endParaRPr kumimoji="1" lang="ja-JP" altLang="en-US"/>
          </a:p>
        </p:txBody>
      </p:sp>
    </p:spTree>
    <p:extLst>
      <p:ext uri="{BB962C8B-B14F-4D97-AF65-F5344CB8AC3E}">
        <p14:creationId xmlns:p14="http://schemas.microsoft.com/office/powerpoint/2010/main" val="109688127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332656"/>
            <a:ext cx="8640960" cy="6525344"/>
          </a:xfrm>
        </p:spPr>
        <p:txBody>
          <a:bodyPr>
            <a:normAutofit fontScale="85000" lnSpcReduction="20000"/>
          </a:bodyPr>
          <a:lstStyle/>
          <a:p>
            <a:pPr marL="0" lvl="1" indent="0">
              <a:buNone/>
            </a:pPr>
            <a:r>
              <a:rPr lang="en-US" altLang="ja-JP" b="1" dirty="0" smtClean="0"/>
              <a:t>2.1 </a:t>
            </a:r>
            <a:r>
              <a:rPr lang="en-US" altLang="ja-JP" sz="3400" dirty="0" smtClean="0"/>
              <a:t> Concept </a:t>
            </a:r>
            <a:r>
              <a:rPr lang="en-US" altLang="ja-JP" sz="3400" dirty="0"/>
              <a:t>of </a:t>
            </a:r>
            <a:r>
              <a:rPr lang="en-US" altLang="ja-JP" sz="3400" dirty="0" err="1"/>
              <a:t>Brandom’s</a:t>
            </a:r>
            <a:r>
              <a:rPr lang="en-US" altLang="ja-JP" sz="3400" dirty="0"/>
              <a:t> inferential semantics</a:t>
            </a:r>
          </a:p>
          <a:p>
            <a:pPr marL="0" indent="0">
              <a:buNone/>
            </a:pPr>
            <a:r>
              <a:rPr lang="en-US" altLang="ja-JP" b="1" dirty="0" smtClean="0"/>
              <a:t>(1) Inferential semantics as a kind of use theory of meaning</a:t>
            </a:r>
            <a:endParaRPr lang="ja-JP" altLang="ja-JP" b="1" dirty="0"/>
          </a:p>
          <a:p>
            <a:pPr marL="0" indent="0">
              <a:buNone/>
            </a:pPr>
            <a:r>
              <a:rPr lang="en-US" altLang="ja-JP" dirty="0">
                <a:solidFill>
                  <a:srgbClr val="FF0000"/>
                </a:solidFill>
              </a:rPr>
              <a:t>The truth functional theory</a:t>
            </a:r>
            <a:r>
              <a:rPr lang="en-US" altLang="ja-JP" dirty="0"/>
              <a:t>, </a:t>
            </a:r>
            <a:r>
              <a:rPr lang="en-US" altLang="ja-JP" dirty="0">
                <a:solidFill>
                  <a:srgbClr val="FF0000"/>
                </a:solidFill>
              </a:rPr>
              <a:t>the assertibility theory</a:t>
            </a:r>
            <a:r>
              <a:rPr lang="en-US" altLang="ja-JP" dirty="0"/>
              <a:t>, and </a:t>
            </a:r>
            <a:r>
              <a:rPr lang="en-US" altLang="ja-JP" dirty="0">
                <a:solidFill>
                  <a:srgbClr val="FF0000"/>
                </a:solidFill>
              </a:rPr>
              <a:t>the use theory</a:t>
            </a:r>
            <a:r>
              <a:rPr lang="en-US" altLang="ja-JP" dirty="0"/>
              <a:t> of meaning are </a:t>
            </a:r>
            <a:r>
              <a:rPr lang="en-US" altLang="ja-JP" dirty="0" smtClean="0"/>
              <a:t>the </a:t>
            </a:r>
            <a:r>
              <a:rPr lang="en-US" altLang="ja-JP" dirty="0"/>
              <a:t>main theories of meaning. </a:t>
            </a:r>
            <a:endParaRPr lang="en-US" altLang="ja-JP" dirty="0" smtClean="0"/>
          </a:p>
          <a:p>
            <a:pPr marL="0" indent="0">
              <a:buNone/>
            </a:pPr>
            <a:r>
              <a:rPr lang="ja-JP" altLang="en-US" sz="1400" dirty="0" smtClean="0"/>
              <a:t>　　　</a:t>
            </a:r>
            <a:endParaRPr lang="en-US" altLang="ja-JP" sz="1400" dirty="0" smtClean="0"/>
          </a:p>
          <a:p>
            <a:pPr marL="0" indent="0">
              <a:buNone/>
            </a:pPr>
            <a:r>
              <a:rPr lang="ja-JP" altLang="en-US" dirty="0" smtClean="0">
                <a:solidFill>
                  <a:schemeClr val="bg2">
                    <a:lumMod val="90000"/>
                  </a:schemeClr>
                </a:solidFill>
              </a:rPr>
              <a:t>Ｔ</a:t>
            </a:r>
            <a:r>
              <a:rPr lang="en-US" altLang="ja-JP" dirty="0" smtClean="0">
                <a:solidFill>
                  <a:schemeClr val="bg2">
                    <a:lumMod val="90000"/>
                  </a:schemeClr>
                </a:solidFill>
              </a:rPr>
              <a:t>he truth functional theory and the </a:t>
            </a:r>
            <a:r>
              <a:rPr lang="en-US" altLang="ja-JP" dirty="0" err="1" smtClean="0">
                <a:solidFill>
                  <a:schemeClr val="bg2">
                    <a:lumMod val="90000"/>
                  </a:schemeClr>
                </a:solidFill>
              </a:rPr>
              <a:t>assertibility</a:t>
            </a:r>
            <a:r>
              <a:rPr lang="en-US" altLang="ja-JP" dirty="0" smtClean="0">
                <a:solidFill>
                  <a:schemeClr val="bg2">
                    <a:lumMod val="90000"/>
                  </a:schemeClr>
                </a:solidFill>
              </a:rPr>
              <a:t> theory cannot effectively address sentences without truth value. Thus, the use theory of meaning has an advantage over these alternatives as it is able to explain the meaning of sentences without truth value.</a:t>
            </a:r>
          </a:p>
          <a:p>
            <a:pPr marL="0" indent="0">
              <a:buNone/>
            </a:pPr>
            <a:r>
              <a:rPr lang="en-US" altLang="ja-JP" sz="1800" dirty="0" smtClean="0">
                <a:solidFill>
                  <a:schemeClr val="bg2">
                    <a:lumMod val="90000"/>
                  </a:schemeClr>
                </a:solidFill>
              </a:rPr>
              <a:t> </a:t>
            </a:r>
            <a:r>
              <a:rPr lang="ja-JP" altLang="en-US" sz="1800" dirty="0" smtClean="0">
                <a:solidFill>
                  <a:schemeClr val="bg2">
                    <a:lumMod val="90000"/>
                  </a:schemeClr>
                </a:solidFill>
              </a:rPr>
              <a:t>　　</a:t>
            </a:r>
            <a:endParaRPr lang="en-US" altLang="ja-JP" sz="1800" dirty="0" smtClean="0">
              <a:solidFill>
                <a:schemeClr val="bg2">
                  <a:lumMod val="90000"/>
                </a:schemeClr>
              </a:solidFill>
            </a:endParaRPr>
          </a:p>
          <a:p>
            <a:pPr marL="0" indent="0">
              <a:buNone/>
            </a:pPr>
            <a:r>
              <a:rPr lang="en-US" altLang="ja-JP" dirty="0" smtClean="0">
                <a:solidFill>
                  <a:schemeClr val="bg2">
                    <a:lumMod val="90000"/>
                  </a:schemeClr>
                </a:solidFill>
              </a:rPr>
              <a:t>Inferential semantics is a kind of use theory. Inferential semantics is the theory proposed by Robert </a:t>
            </a:r>
            <a:r>
              <a:rPr lang="en-US" altLang="ja-JP" dirty="0" err="1" smtClean="0">
                <a:solidFill>
                  <a:schemeClr val="bg2">
                    <a:lumMod val="90000"/>
                  </a:schemeClr>
                </a:solidFill>
              </a:rPr>
              <a:t>Brandom</a:t>
            </a:r>
            <a:r>
              <a:rPr lang="en-US" altLang="ja-JP" dirty="0" smtClean="0">
                <a:solidFill>
                  <a:schemeClr val="bg2">
                    <a:lumMod val="90000"/>
                  </a:schemeClr>
                </a:solidFill>
              </a:rPr>
              <a:t>, who considered the meaning of an expression to be equivalent to its inferential roles. Inferential semantics can explain the meaning of sentences or utterances without truth value, like an order, a promise, or a declaration. They have inferential relationships with other sentences or utterances.</a:t>
            </a:r>
            <a:endParaRPr lang="ja-JP" altLang="ja-JP" dirty="0" smtClean="0">
              <a:solidFill>
                <a:schemeClr val="bg2">
                  <a:lumMod val="90000"/>
                </a:schemeClr>
              </a:solidFill>
            </a:endParaRPr>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42</a:t>
            </a:fld>
            <a:endParaRPr kumimoji="1" lang="ja-JP" altLang="en-US"/>
          </a:p>
        </p:txBody>
      </p:sp>
    </p:spTree>
    <p:extLst>
      <p:ext uri="{BB962C8B-B14F-4D97-AF65-F5344CB8AC3E}">
        <p14:creationId xmlns:p14="http://schemas.microsoft.com/office/powerpoint/2010/main" val="353046581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332656"/>
            <a:ext cx="8640960" cy="6525344"/>
          </a:xfrm>
        </p:spPr>
        <p:txBody>
          <a:bodyPr>
            <a:normAutofit fontScale="85000" lnSpcReduction="20000"/>
          </a:bodyPr>
          <a:lstStyle/>
          <a:p>
            <a:pPr marL="0" lvl="1" indent="0">
              <a:buNone/>
            </a:pPr>
            <a:r>
              <a:rPr lang="en-US" altLang="ja-JP" b="1" dirty="0" smtClean="0"/>
              <a:t>2.1 </a:t>
            </a:r>
            <a:r>
              <a:rPr lang="en-US" altLang="ja-JP" sz="3400" dirty="0" smtClean="0"/>
              <a:t> Concept </a:t>
            </a:r>
            <a:r>
              <a:rPr lang="en-US" altLang="ja-JP" sz="3400" dirty="0"/>
              <a:t>of </a:t>
            </a:r>
            <a:r>
              <a:rPr lang="en-US" altLang="ja-JP" sz="3400" dirty="0" err="1"/>
              <a:t>Brandom’s</a:t>
            </a:r>
            <a:r>
              <a:rPr lang="en-US" altLang="ja-JP" sz="3400" dirty="0"/>
              <a:t> inferential semantics</a:t>
            </a:r>
          </a:p>
          <a:p>
            <a:pPr marL="0" indent="0">
              <a:buNone/>
            </a:pPr>
            <a:r>
              <a:rPr lang="en-US" altLang="ja-JP" b="1" dirty="0" smtClean="0"/>
              <a:t>(1) Inferential semantics as a kind of use theory of meaning</a:t>
            </a:r>
            <a:endParaRPr lang="ja-JP" altLang="ja-JP" b="1" dirty="0"/>
          </a:p>
          <a:p>
            <a:pPr marL="0" indent="0">
              <a:buNone/>
            </a:pPr>
            <a:r>
              <a:rPr lang="en-US" altLang="ja-JP" dirty="0">
                <a:solidFill>
                  <a:srgbClr val="FF0000"/>
                </a:solidFill>
              </a:rPr>
              <a:t>The truth functional theory</a:t>
            </a:r>
            <a:r>
              <a:rPr lang="en-US" altLang="ja-JP" dirty="0"/>
              <a:t>, </a:t>
            </a:r>
            <a:r>
              <a:rPr lang="en-US" altLang="ja-JP" dirty="0">
                <a:solidFill>
                  <a:srgbClr val="FF0000"/>
                </a:solidFill>
              </a:rPr>
              <a:t>the assertibility theory</a:t>
            </a:r>
            <a:r>
              <a:rPr lang="en-US" altLang="ja-JP" dirty="0"/>
              <a:t>, and </a:t>
            </a:r>
            <a:r>
              <a:rPr lang="en-US" altLang="ja-JP" dirty="0">
                <a:solidFill>
                  <a:srgbClr val="FF0000"/>
                </a:solidFill>
              </a:rPr>
              <a:t>the use theory</a:t>
            </a:r>
            <a:r>
              <a:rPr lang="en-US" altLang="ja-JP" dirty="0"/>
              <a:t> of meaning are </a:t>
            </a:r>
            <a:r>
              <a:rPr lang="en-US" altLang="ja-JP" dirty="0" smtClean="0"/>
              <a:t>the </a:t>
            </a:r>
            <a:r>
              <a:rPr lang="en-US" altLang="ja-JP" dirty="0"/>
              <a:t>main theories of meaning. </a:t>
            </a:r>
            <a:endParaRPr lang="en-US" altLang="ja-JP" dirty="0" smtClean="0"/>
          </a:p>
          <a:p>
            <a:pPr marL="0" indent="0">
              <a:buNone/>
            </a:pPr>
            <a:r>
              <a:rPr lang="ja-JP" altLang="en-US" sz="1400" dirty="0" smtClean="0"/>
              <a:t>　　　</a:t>
            </a:r>
            <a:endParaRPr lang="en-US" altLang="ja-JP" sz="1400" dirty="0" smtClean="0"/>
          </a:p>
          <a:p>
            <a:pPr marL="0" indent="0">
              <a:buNone/>
            </a:pPr>
            <a:r>
              <a:rPr lang="ja-JP" altLang="en-US" dirty="0" smtClean="0">
                <a:solidFill>
                  <a:srgbClr val="FF0000"/>
                </a:solidFill>
              </a:rPr>
              <a:t>Ｔ</a:t>
            </a:r>
            <a:r>
              <a:rPr lang="en-US" altLang="ja-JP" dirty="0" smtClean="0">
                <a:solidFill>
                  <a:srgbClr val="FF0000"/>
                </a:solidFill>
              </a:rPr>
              <a:t>he </a:t>
            </a:r>
            <a:r>
              <a:rPr lang="en-US" altLang="ja-JP" dirty="0">
                <a:solidFill>
                  <a:srgbClr val="FF0000"/>
                </a:solidFill>
              </a:rPr>
              <a:t>truth functional theory </a:t>
            </a:r>
            <a:r>
              <a:rPr lang="en-US" altLang="ja-JP" dirty="0"/>
              <a:t>and </a:t>
            </a:r>
            <a:r>
              <a:rPr lang="en-US" altLang="ja-JP" dirty="0">
                <a:solidFill>
                  <a:srgbClr val="FF0000"/>
                </a:solidFill>
              </a:rPr>
              <a:t>the </a:t>
            </a:r>
            <a:r>
              <a:rPr lang="en-US" altLang="ja-JP" dirty="0" err="1">
                <a:solidFill>
                  <a:srgbClr val="FF0000"/>
                </a:solidFill>
              </a:rPr>
              <a:t>assertibility</a:t>
            </a:r>
            <a:r>
              <a:rPr lang="en-US" altLang="ja-JP" dirty="0">
                <a:solidFill>
                  <a:srgbClr val="FF0000"/>
                </a:solidFill>
              </a:rPr>
              <a:t> theory</a:t>
            </a:r>
            <a:r>
              <a:rPr lang="en-US" altLang="ja-JP" dirty="0"/>
              <a:t> </a:t>
            </a:r>
            <a:r>
              <a:rPr lang="en-US" altLang="ja-JP" dirty="0" smtClean="0"/>
              <a:t>cannot </a:t>
            </a:r>
            <a:r>
              <a:rPr lang="en-US" altLang="ja-JP" dirty="0"/>
              <a:t>effectively address sentences without truth value. Thus, </a:t>
            </a:r>
            <a:r>
              <a:rPr lang="en-US" altLang="ja-JP" dirty="0">
                <a:solidFill>
                  <a:srgbClr val="FF0000"/>
                </a:solidFill>
              </a:rPr>
              <a:t>the use theory of meaning</a:t>
            </a:r>
            <a:r>
              <a:rPr lang="en-US" altLang="ja-JP" dirty="0"/>
              <a:t> has an advantage over these alternatives as it is able to explain the meaning of sentences </a:t>
            </a:r>
            <a:r>
              <a:rPr lang="en-US" altLang="ja-JP" dirty="0" smtClean="0"/>
              <a:t>without </a:t>
            </a:r>
            <a:r>
              <a:rPr lang="en-US" altLang="ja-JP" dirty="0"/>
              <a:t>truth value</a:t>
            </a:r>
            <a:r>
              <a:rPr lang="en-US" altLang="ja-JP" dirty="0" smtClean="0"/>
              <a:t>.</a:t>
            </a:r>
          </a:p>
          <a:p>
            <a:pPr marL="0" indent="0">
              <a:buNone/>
            </a:pPr>
            <a:r>
              <a:rPr lang="en-US" altLang="ja-JP" sz="1800" dirty="0" smtClean="0"/>
              <a:t> </a:t>
            </a:r>
            <a:r>
              <a:rPr lang="ja-JP" altLang="en-US" sz="1800" dirty="0" smtClean="0"/>
              <a:t>　　</a:t>
            </a:r>
            <a:endParaRPr lang="en-US" altLang="ja-JP" sz="1800" dirty="0"/>
          </a:p>
          <a:p>
            <a:pPr marL="0" indent="0">
              <a:buNone/>
            </a:pPr>
            <a:r>
              <a:rPr lang="en-US" altLang="ja-JP" dirty="0" smtClean="0">
                <a:solidFill>
                  <a:schemeClr val="bg2">
                    <a:lumMod val="90000"/>
                  </a:schemeClr>
                </a:solidFill>
              </a:rPr>
              <a:t>Inferential </a:t>
            </a:r>
            <a:r>
              <a:rPr lang="en-US" altLang="ja-JP" dirty="0">
                <a:solidFill>
                  <a:schemeClr val="bg2">
                    <a:lumMod val="90000"/>
                  </a:schemeClr>
                </a:solidFill>
              </a:rPr>
              <a:t>semantics </a:t>
            </a:r>
            <a:r>
              <a:rPr lang="en-US" altLang="ja-JP" dirty="0" smtClean="0">
                <a:solidFill>
                  <a:schemeClr val="bg2">
                    <a:lumMod val="90000"/>
                  </a:schemeClr>
                </a:solidFill>
              </a:rPr>
              <a:t>is a </a:t>
            </a:r>
            <a:r>
              <a:rPr lang="en-US" altLang="ja-JP" dirty="0">
                <a:solidFill>
                  <a:schemeClr val="bg2">
                    <a:lumMod val="90000"/>
                  </a:schemeClr>
                </a:solidFill>
              </a:rPr>
              <a:t>kind of use theory. </a:t>
            </a:r>
            <a:r>
              <a:rPr lang="en-US" altLang="ja-JP" dirty="0" smtClean="0">
                <a:solidFill>
                  <a:schemeClr val="bg2">
                    <a:lumMod val="90000"/>
                  </a:schemeClr>
                </a:solidFill>
              </a:rPr>
              <a:t>Inferential </a:t>
            </a:r>
            <a:r>
              <a:rPr lang="en-US" altLang="ja-JP" dirty="0">
                <a:solidFill>
                  <a:schemeClr val="bg2">
                    <a:lumMod val="90000"/>
                  </a:schemeClr>
                </a:solidFill>
              </a:rPr>
              <a:t>semantics is the theory proposed by Robert Brandom, who considered the meaning of an expression to be equivalent to its inferential roles</a:t>
            </a:r>
            <a:r>
              <a:rPr lang="en-US" altLang="ja-JP" dirty="0" smtClean="0">
                <a:solidFill>
                  <a:schemeClr val="bg2">
                    <a:lumMod val="90000"/>
                  </a:schemeClr>
                </a:solidFill>
              </a:rPr>
              <a:t>. Inferential </a:t>
            </a:r>
            <a:r>
              <a:rPr lang="en-US" altLang="ja-JP" dirty="0">
                <a:solidFill>
                  <a:schemeClr val="bg2">
                    <a:lumMod val="90000"/>
                  </a:schemeClr>
                </a:solidFill>
              </a:rPr>
              <a:t>semantics can </a:t>
            </a:r>
            <a:r>
              <a:rPr lang="en-US" altLang="ja-JP" dirty="0" smtClean="0">
                <a:solidFill>
                  <a:schemeClr val="bg2">
                    <a:lumMod val="90000"/>
                  </a:schemeClr>
                </a:solidFill>
              </a:rPr>
              <a:t>explain the meaning of sentences or utterances without truth value, </a:t>
            </a:r>
            <a:r>
              <a:rPr lang="en-US" altLang="ja-JP" dirty="0">
                <a:solidFill>
                  <a:schemeClr val="bg2">
                    <a:lumMod val="90000"/>
                  </a:schemeClr>
                </a:solidFill>
              </a:rPr>
              <a:t>like </a:t>
            </a:r>
            <a:r>
              <a:rPr lang="en-US" altLang="ja-JP" dirty="0" smtClean="0">
                <a:solidFill>
                  <a:schemeClr val="bg2">
                    <a:lumMod val="90000"/>
                  </a:schemeClr>
                </a:solidFill>
              </a:rPr>
              <a:t>an </a:t>
            </a:r>
            <a:r>
              <a:rPr lang="en-US" altLang="ja-JP" dirty="0">
                <a:solidFill>
                  <a:schemeClr val="bg2">
                    <a:lumMod val="90000"/>
                  </a:schemeClr>
                </a:solidFill>
              </a:rPr>
              <a:t>order, a promise, or a </a:t>
            </a:r>
            <a:r>
              <a:rPr lang="en-US" altLang="ja-JP" dirty="0" smtClean="0">
                <a:solidFill>
                  <a:schemeClr val="bg2">
                    <a:lumMod val="90000"/>
                  </a:schemeClr>
                </a:solidFill>
              </a:rPr>
              <a:t>declaration. They </a:t>
            </a:r>
            <a:r>
              <a:rPr lang="en-US" altLang="ja-JP" dirty="0">
                <a:solidFill>
                  <a:schemeClr val="bg2">
                    <a:lumMod val="90000"/>
                  </a:schemeClr>
                </a:solidFill>
              </a:rPr>
              <a:t>have inferential relationships with other sentences or utterances.</a:t>
            </a:r>
            <a:endParaRPr lang="ja-JP" altLang="ja-JP" dirty="0">
              <a:solidFill>
                <a:schemeClr val="bg2">
                  <a:lumMod val="90000"/>
                </a:schemeClr>
              </a:solidFill>
            </a:endParaRPr>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43</a:t>
            </a:fld>
            <a:endParaRPr kumimoji="1" lang="ja-JP" altLang="en-US"/>
          </a:p>
        </p:txBody>
      </p:sp>
    </p:spTree>
    <p:extLst>
      <p:ext uri="{BB962C8B-B14F-4D97-AF65-F5344CB8AC3E}">
        <p14:creationId xmlns:p14="http://schemas.microsoft.com/office/powerpoint/2010/main" val="287001139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332656"/>
            <a:ext cx="8640960" cy="6525344"/>
          </a:xfrm>
        </p:spPr>
        <p:txBody>
          <a:bodyPr>
            <a:normAutofit fontScale="85000" lnSpcReduction="20000"/>
          </a:bodyPr>
          <a:lstStyle/>
          <a:p>
            <a:pPr marL="0" lvl="1" indent="0">
              <a:buNone/>
            </a:pPr>
            <a:r>
              <a:rPr lang="en-US" altLang="ja-JP" b="1" dirty="0" smtClean="0"/>
              <a:t>2.1 </a:t>
            </a:r>
            <a:r>
              <a:rPr lang="en-US" altLang="ja-JP" sz="3400" dirty="0" smtClean="0"/>
              <a:t> Concept </a:t>
            </a:r>
            <a:r>
              <a:rPr lang="en-US" altLang="ja-JP" sz="3400" dirty="0"/>
              <a:t>of </a:t>
            </a:r>
            <a:r>
              <a:rPr lang="en-US" altLang="ja-JP" sz="3400" dirty="0" err="1"/>
              <a:t>Brandom’s</a:t>
            </a:r>
            <a:r>
              <a:rPr lang="en-US" altLang="ja-JP" sz="3400" dirty="0"/>
              <a:t> inferential semantics</a:t>
            </a:r>
          </a:p>
          <a:p>
            <a:pPr marL="0" indent="0">
              <a:buNone/>
            </a:pPr>
            <a:r>
              <a:rPr lang="en-US" altLang="ja-JP" b="1" dirty="0" smtClean="0"/>
              <a:t>(1) Inferential semantics as a kind of use theory of meaning</a:t>
            </a:r>
            <a:endParaRPr lang="ja-JP" altLang="ja-JP" b="1" dirty="0"/>
          </a:p>
          <a:p>
            <a:pPr marL="0" indent="0">
              <a:buNone/>
            </a:pPr>
            <a:r>
              <a:rPr lang="en-US" altLang="ja-JP" dirty="0">
                <a:solidFill>
                  <a:srgbClr val="FF0000"/>
                </a:solidFill>
              </a:rPr>
              <a:t>The truth functional theory</a:t>
            </a:r>
            <a:r>
              <a:rPr lang="en-US" altLang="ja-JP" dirty="0"/>
              <a:t>, </a:t>
            </a:r>
            <a:r>
              <a:rPr lang="en-US" altLang="ja-JP" dirty="0">
                <a:solidFill>
                  <a:srgbClr val="FF0000"/>
                </a:solidFill>
              </a:rPr>
              <a:t>the assertibility theory</a:t>
            </a:r>
            <a:r>
              <a:rPr lang="en-US" altLang="ja-JP" dirty="0"/>
              <a:t>, and </a:t>
            </a:r>
            <a:r>
              <a:rPr lang="en-US" altLang="ja-JP" dirty="0">
                <a:solidFill>
                  <a:srgbClr val="FF0000"/>
                </a:solidFill>
              </a:rPr>
              <a:t>the use theory</a:t>
            </a:r>
            <a:r>
              <a:rPr lang="en-US" altLang="ja-JP" dirty="0"/>
              <a:t> of meaning are </a:t>
            </a:r>
            <a:r>
              <a:rPr lang="en-US" altLang="ja-JP" dirty="0" smtClean="0"/>
              <a:t>the </a:t>
            </a:r>
            <a:r>
              <a:rPr lang="en-US" altLang="ja-JP" dirty="0"/>
              <a:t>main theories of meaning. </a:t>
            </a:r>
            <a:endParaRPr lang="en-US" altLang="ja-JP" dirty="0" smtClean="0"/>
          </a:p>
          <a:p>
            <a:pPr marL="0" indent="0">
              <a:buNone/>
            </a:pPr>
            <a:r>
              <a:rPr lang="ja-JP" altLang="en-US" sz="600" dirty="0" smtClean="0"/>
              <a:t>　　　</a:t>
            </a:r>
            <a:endParaRPr lang="en-US" altLang="ja-JP" sz="600" dirty="0" smtClean="0"/>
          </a:p>
          <a:p>
            <a:pPr marL="0" indent="0">
              <a:buNone/>
            </a:pPr>
            <a:r>
              <a:rPr lang="ja-JP" altLang="en-US" dirty="0" smtClean="0">
                <a:solidFill>
                  <a:srgbClr val="FF0000"/>
                </a:solidFill>
              </a:rPr>
              <a:t>Ｔ</a:t>
            </a:r>
            <a:r>
              <a:rPr lang="en-US" altLang="ja-JP" dirty="0" smtClean="0">
                <a:solidFill>
                  <a:srgbClr val="FF0000"/>
                </a:solidFill>
              </a:rPr>
              <a:t>he </a:t>
            </a:r>
            <a:r>
              <a:rPr lang="en-US" altLang="ja-JP" dirty="0">
                <a:solidFill>
                  <a:srgbClr val="FF0000"/>
                </a:solidFill>
              </a:rPr>
              <a:t>truth functional theory </a:t>
            </a:r>
            <a:r>
              <a:rPr lang="en-US" altLang="ja-JP" dirty="0"/>
              <a:t>and </a:t>
            </a:r>
            <a:r>
              <a:rPr lang="en-US" altLang="ja-JP" dirty="0">
                <a:solidFill>
                  <a:srgbClr val="FF0000"/>
                </a:solidFill>
              </a:rPr>
              <a:t>the </a:t>
            </a:r>
            <a:r>
              <a:rPr lang="en-US" altLang="ja-JP" dirty="0" err="1">
                <a:solidFill>
                  <a:srgbClr val="FF0000"/>
                </a:solidFill>
              </a:rPr>
              <a:t>assertibility</a:t>
            </a:r>
            <a:r>
              <a:rPr lang="en-US" altLang="ja-JP" dirty="0">
                <a:solidFill>
                  <a:srgbClr val="FF0000"/>
                </a:solidFill>
              </a:rPr>
              <a:t> theory</a:t>
            </a:r>
            <a:r>
              <a:rPr lang="en-US" altLang="ja-JP" dirty="0"/>
              <a:t> </a:t>
            </a:r>
            <a:r>
              <a:rPr lang="en-US" altLang="ja-JP" dirty="0" smtClean="0"/>
              <a:t>cannot </a:t>
            </a:r>
            <a:r>
              <a:rPr lang="en-US" altLang="ja-JP" dirty="0"/>
              <a:t>effectively address sentences without truth value. Thus, </a:t>
            </a:r>
            <a:r>
              <a:rPr lang="en-US" altLang="ja-JP" dirty="0">
                <a:solidFill>
                  <a:srgbClr val="FF0000"/>
                </a:solidFill>
              </a:rPr>
              <a:t>the use theory of meaning</a:t>
            </a:r>
            <a:r>
              <a:rPr lang="en-US" altLang="ja-JP" dirty="0"/>
              <a:t> has an advantage over these alternatives as it is able to explain the meaning of sentences </a:t>
            </a:r>
            <a:r>
              <a:rPr lang="en-US" altLang="ja-JP" dirty="0" smtClean="0"/>
              <a:t>without </a:t>
            </a:r>
            <a:r>
              <a:rPr lang="en-US" altLang="ja-JP" dirty="0"/>
              <a:t>truth value</a:t>
            </a:r>
            <a:r>
              <a:rPr lang="en-US" altLang="ja-JP" dirty="0" smtClean="0"/>
              <a:t>.</a:t>
            </a:r>
          </a:p>
          <a:p>
            <a:pPr marL="0" indent="0">
              <a:buNone/>
            </a:pPr>
            <a:r>
              <a:rPr lang="en-US" altLang="ja-JP" sz="900" dirty="0" smtClean="0"/>
              <a:t> </a:t>
            </a:r>
            <a:r>
              <a:rPr lang="ja-JP" altLang="en-US" sz="900" dirty="0" smtClean="0"/>
              <a:t>　　</a:t>
            </a:r>
            <a:endParaRPr lang="en-US" altLang="ja-JP" sz="900" dirty="0"/>
          </a:p>
          <a:p>
            <a:pPr marL="0" indent="0">
              <a:buNone/>
            </a:pPr>
            <a:r>
              <a:rPr lang="en-US" altLang="ja-JP" dirty="0" smtClean="0">
                <a:solidFill>
                  <a:srgbClr val="FF0000"/>
                </a:solidFill>
              </a:rPr>
              <a:t>Inferential </a:t>
            </a:r>
            <a:r>
              <a:rPr lang="en-US" altLang="ja-JP" dirty="0">
                <a:solidFill>
                  <a:srgbClr val="FF0000"/>
                </a:solidFill>
              </a:rPr>
              <a:t>semantics </a:t>
            </a:r>
            <a:r>
              <a:rPr lang="en-US" altLang="ja-JP" dirty="0" smtClean="0"/>
              <a:t>is </a:t>
            </a:r>
            <a:r>
              <a:rPr lang="en-US" altLang="ja-JP" dirty="0" smtClean="0">
                <a:solidFill>
                  <a:srgbClr val="FF0000"/>
                </a:solidFill>
              </a:rPr>
              <a:t>a </a:t>
            </a:r>
            <a:r>
              <a:rPr lang="en-US" altLang="ja-JP" dirty="0">
                <a:solidFill>
                  <a:srgbClr val="FF0000"/>
                </a:solidFill>
              </a:rPr>
              <a:t>kind of use theory</a:t>
            </a:r>
            <a:r>
              <a:rPr lang="en-US" altLang="ja-JP" dirty="0"/>
              <a:t>. </a:t>
            </a:r>
            <a:r>
              <a:rPr lang="en-US" altLang="ja-JP" dirty="0" smtClean="0"/>
              <a:t>Inferential </a:t>
            </a:r>
            <a:r>
              <a:rPr lang="en-US" altLang="ja-JP" dirty="0"/>
              <a:t>semantics is the theory proposed by </a:t>
            </a:r>
            <a:r>
              <a:rPr lang="en-US" altLang="ja-JP" dirty="0">
                <a:solidFill>
                  <a:srgbClr val="FF0000"/>
                </a:solidFill>
              </a:rPr>
              <a:t>Robert Brandom</a:t>
            </a:r>
            <a:r>
              <a:rPr lang="en-US" altLang="ja-JP" dirty="0"/>
              <a:t>, who considered the meaning of an expression to be equivalent to its inferential roles</a:t>
            </a:r>
            <a:r>
              <a:rPr lang="en-US" altLang="ja-JP" dirty="0" smtClean="0"/>
              <a:t>. </a:t>
            </a:r>
            <a:r>
              <a:rPr lang="en-US" altLang="ja-JP" dirty="0" smtClean="0">
                <a:solidFill>
                  <a:srgbClr val="FF0000"/>
                </a:solidFill>
              </a:rPr>
              <a:t>Inferential </a:t>
            </a:r>
            <a:r>
              <a:rPr lang="en-US" altLang="ja-JP" dirty="0">
                <a:solidFill>
                  <a:srgbClr val="FF0000"/>
                </a:solidFill>
              </a:rPr>
              <a:t>semantics </a:t>
            </a:r>
            <a:r>
              <a:rPr lang="en-US" altLang="ja-JP" dirty="0"/>
              <a:t>can </a:t>
            </a:r>
            <a:r>
              <a:rPr lang="en-US" altLang="ja-JP" dirty="0" smtClean="0"/>
              <a:t>explain the meaning of sentences or utterances without truth value, </a:t>
            </a:r>
            <a:r>
              <a:rPr lang="en-US" altLang="ja-JP" dirty="0"/>
              <a:t>like </a:t>
            </a:r>
            <a:r>
              <a:rPr lang="en-US" altLang="ja-JP" dirty="0" smtClean="0"/>
              <a:t>an </a:t>
            </a:r>
            <a:r>
              <a:rPr lang="en-US" altLang="ja-JP" dirty="0"/>
              <a:t>order, a promise, or a </a:t>
            </a:r>
            <a:r>
              <a:rPr lang="en-US" altLang="ja-JP" dirty="0" smtClean="0"/>
              <a:t>declaration, because they have no truth values but  </a:t>
            </a:r>
            <a:r>
              <a:rPr lang="en-US" altLang="ja-JP" dirty="0"/>
              <a:t>inferential relationships with other sentences or utterances.</a:t>
            </a: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44</a:t>
            </a:fld>
            <a:endParaRPr kumimoji="1" lang="ja-JP" altLang="en-US"/>
          </a:p>
        </p:txBody>
      </p:sp>
    </p:spTree>
    <p:extLst>
      <p:ext uri="{BB962C8B-B14F-4D97-AF65-F5344CB8AC3E}">
        <p14:creationId xmlns:p14="http://schemas.microsoft.com/office/powerpoint/2010/main" val="128914348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07504" y="188640"/>
            <a:ext cx="8856984" cy="6552728"/>
          </a:xfrm>
        </p:spPr>
        <p:txBody>
          <a:bodyPr>
            <a:normAutofit fontScale="70000" lnSpcReduction="20000"/>
          </a:bodyPr>
          <a:lstStyle/>
          <a:p>
            <a:pPr marL="0" indent="0">
              <a:buNone/>
            </a:pPr>
            <a:r>
              <a:rPr kumimoji="1" lang="en-US" altLang="ja-JP" sz="3600" b="1" dirty="0" smtClean="0"/>
              <a:t>(2) </a:t>
            </a:r>
            <a:r>
              <a:rPr kumimoji="1" lang="en-US" altLang="ja-JP" sz="3600" b="1" dirty="0"/>
              <a:t>Basic idea of inferential semantics</a:t>
            </a:r>
          </a:p>
          <a:p>
            <a:pPr marL="400050" lvl="1" indent="0">
              <a:buNone/>
            </a:pPr>
            <a:endParaRPr lang="en-US" altLang="ja-JP" sz="1800" dirty="0"/>
          </a:p>
          <a:p>
            <a:pPr marL="400050" lvl="1" indent="0">
              <a:buNone/>
            </a:pPr>
            <a:r>
              <a:rPr lang="ja-JP" altLang="en-US" sz="3600" dirty="0"/>
              <a:t>“</a:t>
            </a:r>
            <a:r>
              <a:rPr lang="en-US" altLang="ja-JP" sz="3600" dirty="0"/>
              <a:t>Understanding the conceptual content […]</a:t>
            </a:r>
            <a:r>
              <a:rPr lang="ja-JP" altLang="en-US" sz="3600" dirty="0"/>
              <a:t>　</a:t>
            </a:r>
            <a:r>
              <a:rPr lang="en-US" altLang="ja-JP" sz="3600" dirty="0"/>
              <a:t>is a kind of </a:t>
            </a:r>
            <a:r>
              <a:rPr lang="en-US" altLang="ja-JP" sz="3600" dirty="0">
                <a:solidFill>
                  <a:srgbClr val="FF0000"/>
                </a:solidFill>
              </a:rPr>
              <a:t>practical mastery</a:t>
            </a:r>
            <a:r>
              <a:rPr lang="en-US" altLang="ja-JP" sz="3600" dirty="0"/>
              <a:t>: a bit of </a:t>
            </a:r>
            <a:r>
              <a:rPr lang="en-US" altLang="ja-JP" sz="3600" dirty="0">
                <a:solidFill>
                  <a:srgbClr val="FF0000"/>
                </a:solidFill>
              </a:rPr>
              <a:t>know-how</a:t>
            </a:r>
            <a:r>
              <a:rPr lang="en-US" altLang="ja-JP" sz="3600" dirty="0"/>
              <a:t> that consists in being able to discriminate </a:t>
            </a:r>
            <a:r>
              <a:rPr lang="en-US" altLang="ja-JP" sz="3600" dirty="0">
                <a:solidFill>
                  <a:srgbClr val="FF0000"/>
                </a:solidFill>
              </a:rPr>
              <a:t>what does and does not follow from the claim</a:t>
            </a:r>
            <a:r>
              <a:rPr lang="en-US" altLang="ja-JP" sz="3600" dirty="0"/>
              <a:t>, </a:t>
            </a:r>
            <a:r>
              <a:rPr lang="en-US" altLang="ja-JP" sz="3600" dirty="0">
                <a:solidFill>
                  <a:srgbClr val="FF0000"/>
                </a:solidFill>
              </a:rPr>
              <a:t>what would be evidence for and against it</a:t>
            </a:r>
            <a:r>
              <a:rPr lang="en-US" altLang="ja-JP" sz="3600" dirty="0"/>
              <a:t>, and so on.” </a:t>
            </a:r>
            <a:r>
              <a:rPr lang="en-US" altLang="ja-JP" sz="3100" dirty="0"/>
              <a:t>(Brandom, </a:t>
            </a:r>
            <a:r>
              <a:rPr lang="en-US" altLang="ja-JP" sz="3100" i="1" dirty="0"/>
              <a:t>Articulating Reason</a:t>
            </a:r>
            <a:r>
              <a:rPr lang="en-US" altLang="ja-JP" sz="3100" dirty="0"/>
              <a:t>, 2001, p. 19) </a:t>
            </a:r>
          </a:p>
          <a:p>
            <a:pPr marL="0" indent="0">
              <a:buNone/>
            </a:pPr>
            <a:r>
              <a:rPr lang="en-US" altLang="ja-JP" sz="1800" dirty="0" smtClean="0"/>
              <a:t>  </a:t>
            </a:r>
            <a:endParaRPr lang="en-US" altLang="ja-JP" sz="1800" dirty="0"/>
          </a:p>
          <a:p>
            <a:pPr marL="0" indent="0">
              <a:buNone/>
            </a:pPr>
            <a:r>
              <a:rPr lang="en-US" altLang="ja-JP" sz="3600" dirty="0">
                <a:solidFill>
                  <a:schemeClr val="bg2">
                    <a:lumMod val="90000"/>
                  </a:schemeClr>
                </a:solidFill>
              </a:rPr>
              <a:t>To understand</a:t>
            </a:r>
            <a:r>
              <a:rPr lang="en-US" altLang="ja-JP" sz="3600" i="1" dirty="0">
                <a:solidFill>
                  <a:schemeClr val="bg2">
                    <a:lumMod val="90000"/>
                  </a:schemeClr>
                </a:solidFill>
              </a:rPr>
              <a:t> P </a:t>
            </a:r>
            <a:r>
              <a:rPr lang="en-US" altLang="ja-JP" sz="3600" dirty="0">
                <a:solidFill>
                  <a:schemeClr val="bg2">
                    <a:lumMod val="90000"/>
                  </a:schemeClr>
                </a:solidFill>
              </a:rPr>
              <a:t>is to be able to discriminate what does and does not follow from </a:t>
            </a:r>
            <a:r>
              <a:rPr lang="en-US" altLang="ja-JP" sz="3600" dirty="0" smtClean="0">
                <a:solidFill>
                  <a:schemeClr val="bg2">
                    <a:lumMod val="90000"/>
                  </a:schemeClr>
                </a:solidFill>
              </a:rPr>
              <a:t>P, </a:t>
            </a:r>
            <a:r>
              <a:rPr lang="en-US" altLang="ja-JP" sz="3600" i="1" dirty="0" smtClean="0">
                <a:solidFill>
                  <a:schemeClr val="bg2">
                    <a:lumMod val="90000"/>
                  </a:schemeClr>
                </a:solidFill>
              </a:rPr>
              <a:t>i.e</a:t>
            </a:r>
            <a:r>
              <a:rPr lang="en-US" altLang="ja-JP" sz="3600" i="1" dirty="0">
                <a:solidFill>
                  <a:schemeClr val="bg2">
                    <a:lumMod val="90000"/>
                  </a:schemeClr>
                </a:solidFill>
              </a:rPr>
              <a:t>., to distinguish between a correct inference and an incorrect inference from P as a premise. I will call such inference an </a:t>
            </a:r>
            <a:r>
              <a:rPr lang="en-US" altLang="ja-JP" sz="3600" i="1" dirty="0" smtClean="0">
                <a:solidFill>
                  <a:schemeClr val="bg2">
                    <a:lumMod val="90000"/>
                  </a:schemeClr>
                </a:solidFill>
              </a:rPr>
              <a:t>‘downstream </a:t>
            </a:r>
            <a:r>
              <a:rPr lang="en-US" altLang="ja-JP" sz="3600" i="1" dirty="0">
                <a:solidFill>
                  <a:schemeClr val="bg2">
                    <a:lumMod val="90000"/>
                  </a:schemeClr>
                </a:solidFill>
              </a:rPr>
              <a:t>inference” of </a:t>
            </a:r>
            <a:r>
              <a:rPr lang="en-US" altLang="ja-JP" sz="3600" i="1" dirty="0" smtClean="0">
                <a:solidFill>
                  <a:schemeClr val="bg2">
                    <a:lumMod val="90000"/>
                  </a:schemeClr>
                </a:solidFill>
              </a:rPr>
              <a:t>P</a:t>
            </a:r>
            <a:r>
              <a:rPr lang="ja-JP" altLang="en-US" sz="3600" dirty="0" smtClean="0">
                <a:solidFill>
                  <a:schemeClr val="bg2">
                    <a:lumMod val="90000"/>
                  </a:schemeClr>
                </a:solidFill>
              </a:rPr>
              <a:t>；</a:t>
            </a:r>
            <a:r>
              <a:rPr lang="en-US" altLang="ja-JP" sz="3600" i="1" dirty="0" smtClean="0">
                <a:solidFill>
                  <a:schemeClr val="bg2">
                    <a:lumMod val="90000"/>
                  </a:schemeClr>
                </a:solidFill>
              </a:rPr>
              <a:t> P,</a:t>
            </a:r>
            <a:r>
              <a:rPr lang="ja-JP" altLang="en-US" sz="3600" i="1" dirty="0" smtClean="0">
                <a:solidFill>
                  <a:schemeClr val="bg2">
                    <a:lumMod val="90000"/>
                  </a:schemeClr>
                </a:solidFill>
              </a:rPr>
              <a:t> </a:t>
            </a:r>
            <a:r>
              <a:rPr lang="en-US" altLang="ja-JP" sz="3600" i="1" dirty="0" smtClean="0">
                <a:solidFill>
                  <a:schemeClr val="bg2">
                    <a:lumMod val="90000"/>
                  </a:schemeClr>
                </a:solidFill>
              </a:rPr>
              <a:t>Γ</a:t>
            </a:r>
            <a:r>
              <a:rPr lang="ja-JP" altLang="en-US" sz="3600" dirty="0" smtClean="0">
                <a:solidFill>
                  <a:schemeClr val="bg2">
                    <a:lumMod val="90000"/>
                  </a:schemeClr>
                </a:solidFill>
              </a:rPr>
              <a:t>┣ </a:t>
            </a:r>
            <a:r>
              <a:rPr lang="en-US" altLang="ja-JP" sz="3600" i="1" dirty="0" smtClean="0">
                <a:solidFill>
                  <a:schemeClr val="bg2">
                    <a:lumMod val="90000"/>
                  </a:schemeClr>
                </a:solidFill>
              </a:rPr>
              <a:t>R</a:t>
            </a:r>
            <a:r>
              <a:rPr lang="ja-JP" altLang="en-US" sz="3600" dirty="0"/>
              <a:t>　</a:t>
            </a:r>
            <a:endParaRPr lang="en-US" altLang="ja-JP" sz="3600" dirty="0" smtClean="0"/>
          </a:p>
          <a:p>
            <a:pPr marL="0" indent="0">
              <a:buNone/>
            </a:pPr>
            <a:r>
              <a:rPr lang="en-US" altLang="ja-JP" sz="2300" i="1" dirty="0" smtClean="0"/>
              <a:t> </a:t>
            </a:r>
          </a:p>
          <a:p>
            <a:pPr marL="0" indent="0">
              <a:buNone/>
            </a:pPr>
            <a:r>
              <a:rPr lang="en-US" altLang="ja-JP" sz="3600" i="1" dirty="0" smtClean="0">
                <a:solidFill>
                  <a:schemeClr val="bg2">
                    <a:lumMod val="90000"/>
                  </a:schemeClr>
                </a:solidFill>
              </a:rPr>
              <a:t>To understand P is also to be able to discriminate what would be evidence for and against P, i.e.</a:t>
            </a:r>
            <a:r>
              <a:rPr kumimoji="1" lang="en-US" altLang="ja-JP" sz="3600" i="1" dirty="0" smtClean="0">
                <a:solidFill>
                  <a:schemeClr val="bg2">
                    <a:lumMod val="90000"/>
                  </a:schemeClr>
                </a:solidFill>
              </a:rPr>
              <a:t> to distinguish between a correct and an incorrect inference that has P as a conclusion.</a:t>
            </a:r>
            <a:r>
              <a:rPr lang="en-US" altLang="ja-JP" sz="3600" i="1" dirty="0" smtClean="0">
                <a:solidFill>
                  <a:schemeClr val="bg2">
                    <a:lumMod val="90000"/>
                  </a:schemeClr>
                </a:solidFill>
              </a:rPr>
              <a:t>  I will call such inference a ‘upstream inference” of P</a:t>
            </a:r>
            <a:r>
              <a:rPr lang="ja-JP" altLang="en-US" sz="3600" dirty="0" smtClean="0">
                <a:solidFill>
                  <a:schemeClr val="bg2">
                    <a:lumMod val="90000"/>
                  </a:schemeClr>
                </a:solidFill>
              </a:rPr>
              <a:t>；</a:t>
            </a:r>
            <a:r>
              <a:rPr lang="ja-JP" altLang="en-US" sz="3600" i="1" dirty="0" smtClean="0">
                <a:solidFill>
                  <a:schemeClr val="bg2">
                    <a:lumMod val="90000"/>
                  </a:schemeClr>
                </a:solidFill>
              </a:rPr>
              <a:t>　</a:t>
            </a:r>
            <a:r>
              <a:rPr lang="en-US" altLang="ja-JP" sz="3600" i="1" dirty="0" smtClean="0">
                <a:solidFill>
                  <a:schemeClr val="bg2">
                    <a:lumMod val="90000"/>
                  </a:schemeClr>
                </a:solidFill>
              </a:rPr>
              <a:t>Γ</a:t>
            </a:r>
            <a:r>
              <a:rPr lang="ja-JP" altLang="en-US" sz="3600" dirty="0" smtClean="0">
                <a:solidFill>
                  <a:schemeClr val="bg2">
                    <a:lumMod val="90000"/>
                  </a:schemeClr>
                </a:solidFill>
              </a:rPr>
              <a:t>┣ </a:t>
            </a:r>
            <a:r>
              <a:rPr lang="en-US" altLang="ja-JP" sz="3600" i="1" dirty="0" smtClean="0">
                <a:solidFill>
                  <a:schemeClr val="bg2">
                    <a:lumMod val="90000"/>
                  </a:schemeClr>
                </a:solidFill>
              </a:rPr>
              <a:t>P </a:t>
            </a:r>
            <a:endParaRPr lang="en-US" altLang="ja-JP" sz="3300" dirty="0" smtClean="0">
              <a:solidFill>
                <a:schemeClr val="bg2">
                  <a:lumMod val="90000"/>
                </a:schemeClr>
              </a:solidFill>
            </a:endParaRPr>
          </a:p>
          <a:p>
            <a:pPr marL="0" indent="0">
              <a:buNone/>
            </a:pPr>
            <a:r>
              <a:rPr kumimoji="1" lang="en-US" altLang="ja-JP" sz="2400" i="1" dirty="0" smtClean="0"/>
              <a:t>  </a:t>
            </a:r>
            <a:endParaRPr kumimoji="1" lang="ja-JP" altLang="en-US" sz="2400" i="1"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45</a:t>
            </a:fld>
            <a:endParaRPr kumimoji="1" lang="ja-JP" altLang="en-US"/>
          </a:p>
        </p:txBody>
      </p:sp>
    </p:spTree>
    <p:extLst>
      <p:ext uri="{BB962C8B-B14F-4D97-AF65-F5344CB8AC3E}">
        <p14:creationId xmlns:p14="http://schemas.microsoft.com/office/powerpoint/2010/main" val="148431703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07504" y="188640"/>
            <a:ext cx="8856984" cy="6552728"/>
          </a:xfrm>
        </p:spPr>
        <p:txBody>
          <a:bodyPr>
            <a:normAutofit fontScale="70000" lnSpcReduction="20000"/>
          </a:bodyPr>
          <a:lstStyle/>
          <a:p>
            <a:pPr marL="0" indent="0">
              <a:buNone/>
            </a:pPr>
            <a:r>
              <a:rPr kumimoji="1" lang="en-US" altLang="ja-JP" sz="3600" b="1" dirty="0" smtClean="0"/>
              <a:t>(2) </a:t>
            </a:r>
            <a:r>
              <a:rPr kumimoji="1" lang="en-US" altLang="ja-JP" sz="3600" b="1" dirty="0"/>
              <a:t>Basic idea of inferential semantics</a:t>
            </a:r>
          </a:p>
          <a:p>
            <a:pPr marL="400050" lvl="1" indent="0">
              <a:buNone/>
            </a:pPr>
            <a:endParaRPr lang="en-US" altLang="ja-JP" sz="1800" dirty="0"/>
          </a:p>
          <a:p>
            <a:pPr marL="400050" lvl="1" indent="0">
              <a:buNone/>
            </a:pPr>
            <a:r>
              <a:rPr lang="ja-JP" altLang="en-US" sz="3600" dirty="0"/>
              <a:t>“</a:t>
            </a:r>
            <a:r>
              <a:rPr lang="en-US" altLang="ja-JP" sz="3600" dirty="0"/>
              <a:t>Understanding the conceptual content […]</a:t>
            </a:r>
            <a:r>
              <a:rPr lang="ja-JP" altLang="en-US" sz="3600" dirty="0"/>
              <a:t>　</a:t>
            </a:r>
            <a:r>
              <a:rPr lang="en-US" altLang="ja-JP" sz="3600" dirty="0"/>
              <a:t>is a kind of </a:t>
            </a:r>
            <a:r>
              <a:rPr lang="en-US" altLang="ja-JP" sz="3600" dirty="0">
                <a:solidFill>
                  <a:srgbClr val="FF0000"/>
                </a:solidFill>
              </a:rPr>
              <a:t>practical mastery</a:t>
            </a:r>
            <a:r>
              <a:rPr lang="en-US" altLang="ja-JP" sz="3600" dirty="0"/>
              <a:t>: a bit of </a:t>
            </a:r>
            <a:r>
              <a:rPr lang="en-US" altLang="ja-JP" sz="3600" dirty="0">
                <a:solidFill>
                  <a:srgbClr val="FF0000"/>
                </a:solidFill>
              </a:rPr>
              <a:t>know-how</a:t>
            </a:r>
            <a:r>
              <a:rPr lang="en-US" altLang="ja-JP" sz="3600" dirty="0"/>
              <a:t> that consists in being able to discriminate </a:t>
            </a:r>
            <a:r>
              <a:rPr lang="en-US" altLang="ja-JP" sz="3600" dirty="0">
                <a:solidFill>
                  <a:srgbClr val="FF0000"/>
                </a:solidFill>
              </a:rPr>
              <a:t>what does and does not follow from the claim</a:t>
            </a:r>
            <a:r>
              <a:rPr lang="en-US" altLang="ja-JP" sz="3600" dirty="0"/>
              <a:t>, </a:t>
            </a:r>
            <a:r>
              <a:rPr lang="en-US" altLang="ja-JP" sz="3600" dirty="0">
                <a:solidFill>
                  <a:srgbClr val="FF0000"/>
                </a:solidFill>
              </a:rPr>
              <a:t>what would be evidence for and against it</a:t>
            </a:r>
            <a:r>
              <a:rPr lang="en-US" altLang="ja-JP" sz="3600" dirty="0"/>
              <a:t>, and so on.” </a:t>
            </a:r>
            <a:r>
              <a:rPr lang="en-US" altLang="ja-JP" sz="3100" dirty="0"/>
              <a:t>(Brandom, </a:t>
            </a:r>
            <a:r>
              <a:rPr lang="en-US" altLang="ja-JP" sz="3100" i="1" dirty="0"/>
              <a:t>Articulating Reason</a:t>
            </a:r>
            <a:r>
              <a:rPr lang="en-US" altLang="ja-JP" sz="3100" dirty="0"/>
              <a:t>, 2001, p. 19) </a:t>
            </a:r>
          </a:p>
          <a:p>
            <a:pPr marL="0" indent="0">
              <a:buNone/>
            </a:pPr>
            <a:r>
              <a:rPr lang="en-US" altLang="ja-JP" sz="1800" dirty="0" smtClean="0"/>
              <a:t>  </a:t>
            </a:r>
            <a:endParaRPr lang="en-US" altLang="ja-JP" sz="1800" dirty="0"/>
          </a:p>
          <a:p>
            <a:pPr marL="0" indent="0">
              <a:buNone/>
            </a:pPr>
            <a:r>
              <a:rPr lang="en-US" altLang="ja-JP" sz="3600" dirty="0"/>
              <a:t>To understand</a:t>
            </a:r>
            <a:r>
              <a:rPr lang="en-US" altLang="ja-JP" sz="3600" i="1" dirty="0"/>
              <a:t> P </a:t>
            </a:r>
            <a:r>
              <a:rPr lang="en-US" altLang="ja-JP" sz="3600" dirty="0"/>
              <a:t>is to be able to discriminate </a:t>
            </a:r>
            <a:r>
              <a:rPr lang="en-US" altLang="ja-JP" sz="3600" dirty="0">
                <a:solidFill>
                  <a:srgbClr val="FF0000"/>
                </a:solidFill>
              </a:rPr>
              <a:t>what does and does not follow from </a:t>
            </a:r>
            <a:r>
              <a:rPr lang="en-US" altLang="ja-JP" sz="3600" dirty="0" smtClean="0">
                <a:solidFill>
                  <a:srgbClr val="FF0000"/>
                </a:solidFill>
              </a:rPr>
              <a:t>P, </a:t>
            </a:r>
            <a:r>
              <a:rPr lang="en-US" altLang="ja-JP" sz="3600" i="1" dirty="0" smtClean="0"/>
              <a:t>i.e</a:t>
            </a:r>
            <a:r>
              <a:rPr lang="en-US" altLang="ja-JP" sz="3600" i="1" dirty="0"/>
              <a:t>., to distinguish between </a:t>
            </a:r>
            <a:r>
              <a:rPr lang="en-US" altLang="ja-JP" sz="3600" i="1" dirty="0">
                <a:solidFill>
                  <a:srgbClr val="FF0000"/>
                </a:solidFill>
              </a:rPr>
              <a:t>a correct inference </a:t>
            </a:r>
            <a:r>
              <a:rPr lang="en-US" altLang="ja-JP" sz="3600" i="1" dirty="0"/>
              <a:t>and </a:t>
            </a:r>
            <a:r>
              <a:rPr lang="en-US" altLang="ja-JP" sz="3600" i="1" dirty="0">
                <a:solidFill>
                  <a:srgbClr val="FF0000"/>
                </a:solidFill>
              </a:rPr>
              <a:t>an incorrect inference </a:t>
            </a:r>
            <a:r>
              <a:rPr lang="en-US" altLang="ja-JP" sz="3600" i="1" dirty="0"/>
              <a:t>from P as a premise. I will call such inference an </a:t>
            </a:r>
            <a:r>
              <a:rPr lang="en-US" altLang="ja-JP" sz="3600" i="1" dirty="0" smtClean="0"/>
              <a:t>‘</a:t>
            </a:r>
            <a:r>
              <a:rPr lang="en-US" altLang="ja-JP" sz="3600" i="1" dirty="0" smtClean="0">
                <a:solidFill>
                  <a:srgbClr val="FF0000"/>
                </a:solidFill>
              </a:rPr>
              <a:t>downstream </a:t>
            </a:r>
            <a:r>
              <a:rPr lang="en-US" altLang="ja-JP" sz="3600" i="1" dirty="0">
                <a:solidFill>
                  <a:srgbClr val="FF0000"/>
                </a:solidFill>
              </a:rPr>
              <a:t>inference” of </a:t>
            </a:r>
            <a:r>
              <a:rPr lang="en-US" altLang="ja-JP" sz="3600" i="1" dirty="0" smtClean="0">
                <a:solidFill>
                  <a:srgbClr val="FF0000"/>
                </a:solidFill>
              </a:rPr>
              <a:t>P</a:t>
            </a:r>
            <a:r>
              <a:rPr lang="ja-JP" altLang="en-US" sz="3600" dirty="0" smtClean="0"/>
              <a:t>；</a:t>
            </a:r>
            <a:r>
              <a:rPr lang="en-US" altLang="ja-JP" sz="3600" i="1" dirty="0" smtClean="0">
                <a:solidFill>
                  <a:srgbClr val="FF0000"/>
                </a:solidFill>
              </a:rPr>
              <a:t> P,</a:t>
            </a:r>
            <a:r>
              <a:rPr lang="ja-JP" altLang="en-US" sz="3600" i="1" dirty="0" smtClean="0"/>
              <a:t> </a:t>
            </a:r>
            <a:r>
              <a:rPr lang="en-US" altLang="ja-JP" sz="3600" i="1" dirty="0" smtClean="0"/>
              <a:t>Γ</a:t>
            </a:r>
            <a:r>
              <a:rPr lang="ja-JP" altLang="en-US" sz="3600" dirty="0" smtClean="0"/>
              <a:t>┣ </a:t>
            </a:r>
            <a:r>
              <a:rPr lang="en-US" altLang="ja-JP" sz="3600" i="1" dirty="0" smtClean="0"/>
              <a:t>R</a:t>
            </a:r>
            <a:r>
              <a:rPr lang="ja-JP" altLang="en-US" sz="3600" dirty="0"/>
              <a:t>　</a:t>
            </a:r>
            <a:endParaRPr lang="en-US" altLang="ja-JP" sz="3600" dirty="0" smtClean="0"/>
          </a:p>
          <a:p>
            <a:pPr marL="0" indent="0">
              <a:buNone/>
            </a:pPr>
            <a:r>
              <a:rPr lang="en-US" altLang="ja-JP" sz="2300" i="1" dirty="0" smtClean="0"/>
              <a:t> </a:t>
            </a:r>
          </a:p>
          <a:p>
            <a:pPr marL="0" indent="0">
              <a:buNone/>
            </a:pPr>
            <a:r>
              <a:rPr lang="en-US" altLang="ja-JP" sz="3600" i="1" dirty="0" smtClean="0">
                <a:solidFill>
                  <a:schemeClr val="bg2">
                    <a:lumMod val="90000"/>
                  </a:schemeClr>
                </a:solidFill>
              </a:rPr>
              <a:t>To understand P is also to be able to discriminate what would be evidence for and against P, i.e.</a:t>
            </a:r>
            <a:r>
              <a:rPr kumimoji="1" lang="en-US" altLang="ja-JP" sz="3600" i="1" dirty="0" smtClean="0">
                <a:solidFill>
                  <a:schemeClr val="bg2">
                    <a:lumMod val="90000"/>
                  </a:schemeClr>
                </a:solidFill>
              </a:rPr>
              <a:t> to distinguish between a correct and an incorrect inference that has P as a conclusion.</a:t>
            </a:r>
            <a:r>
              <a:rPr lang="en-US" altLang="ja-JP" sz="3600" i="1" dirty="0" smtClean="0">
                <a:solidFill>
                  <a:schemeClr val="bg2">
                    <a:lumMod val="90000"/>
                  </a:schemeClr>
                </a:solidFill>
              </a:rPr>
              <a:t>  I will call such inference a ‘upstream inference” of P</a:t>
            </a:r>
            <a:r>
              <a:rPr lang="ja-JP" altLang="en-US" sz="3600" dirty="0" smtClean="0">
                <a:solidFill>
                  <a:schemeClr val="bg2">
                    <a:lumMod val="90000"/>
                  </a:schemeClr>
                </a:solidFill>
              </a:rPr>
              <a:t>；</a:t>
            </a:r>
            <a:r>
              <a:rPr lang="ja-JP" altLang="en-US" sz="3600" i="1" dirty="0" smtClean="0">
                <a:solidFill>
                  <a:schemeClr val="bg2">
                    <a:lumMod val="90000"/>
                  </a:schemeClr>
                </a:solidFill>
              </a:rPr>
              <a:t>　</a:t>
            </a:r>
            <a:r>
              <a:rPr lang="en-US" altLang="ja-JP" sz="3600" i="1" dirty="0" smtClean="0">
                <a:solidFill>
                  <a:schemeClr val="bg2">
                    <a:lumMod val="90000"/>
                  </a:schemeClr>
                </a:solidFill>
              </a:rPr>
              <a:t>Γ</a:t>
            </a:r>
            <a:r>
              <a:rPr lang="ja-JP" altLang="en-US" sz="3600" dirty="0" smtClean="0">
                <a:solidFill>
                  <a:schemeClr val="bg2">
                    <a:lumMod val="90000"/>
                  </a:schemeClr>
                </a:solidFill>
              </a:rPr>
              <a:t>┣ </a:t>
            </a:r>
            <a:r>
              <a:rPr lang="en-US" altLang="ja-JP" sz="3600" i="1" dirty="0" smtClean="0">
                <a:solidFill>
                  <a:schemeClr val="bg2">
                    <a:lumMod val="90000"/>
                  </a:schemeClr>
                </a:solidFill>
              </a:rPr>
              <a:t>P </a:t>
            </a:r>
            <a:endParaRPr lang="en-US" altLang="ja-JP" sz="3300" dirty="0" smtClean="0">
              <a:solidFill>
                <a:schemeClr val="bg2">
                  <a:lumMod val="90000"/>
                </a:schemeClr>
              </a:solidFill>
            </a:endParaRPr>
          </a:p>
          <a:p>
            <a:pPr marL="0" indent="0">
              <a:buNone/>
            </a:pPr>
            <a:r>
              <a:rPr kumimoji="1" lang="en-US" altLang="ja-JP" sz="2400" i="1" dirty="0" smtClean="0"/>
              <a:t>  </a:t>
            </a:r>
            <a:endParaRPr kumimoji="1" lang="ja-JP" altLang="en-US" sz="2400" i="1"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46</a:t>
            </a:fld>
            <a:endParaRPr kumimoji="1" lang="ja-JP" altLang="en-US"/>
          </a:p>
        </p:txBody>
      </p:sp>
    </p:spTree>
    <p:extLst>
      <p:ext uri="{BB962C8B-B14F-4D97-AF65-F5344CB8AC3E}">
        <p14:creationId xmlns:p14="http://schemas.microsoft.com/office/powerpoint/2010/main" val="146911836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07504" y="188640"/>
            <a:ext cx="8856984" cy="6552728"/>
          </a:xfrm>
        </p:spPr>
        <p:txBody>
          <a:bodyPr>
            <a:normAutofit fontScale="62500" lnSpcReduction="20000"/>
          </a:bodyPr>
          <a:lstStyle/>
          <a:p>
            <a:pPr marL="0" indent="0">
              <a:buNone/>
            </a:pPr>
            <a:r>
              <a:rPr kumimoji="1" lang="en-US" altLang="ja-JP" sz="4000" b="1" dirty="0" smtClean="0"/>
              <a:t>(2) </a:t>
            </a:r>
            <a:r>
              <a:rPr kumimoji="1" lang="en-US" altLang="ja-JP" sz="4000" b="1" dirty="0"/>
              <a:t>Basic idea of inferential semantics</a:t>
            </a:r>
          </a:p>
          <a:p>
            <a:pPr marL="400050" lvl="1" indent="0">
              <a:buNone/>
            </a:pPr>
            <a:endParaRPr lang="en-US" altLang="ja-JP" sz="4000" dirty="0"/>
          </a:p>
          <a:p>
            <a:pPr marL="400050" lvl="1" indent="0">
              <a:buNone/>
            </a:pPr>
            <a:r>
              <a:rPr lang="ja-JP" altLang="en-US" sz="4000" dirty="0"/>
              <a:t>“</a:t>
            </a:r>
            <a:r>
              <a:rPr lang="en-US" altLang="ja-JP" sz="4000" dirty="0"/>
              <a:t>Understanding the conceptual content […]</a:t>
            </a:r>
            <a:r>
              <a:rPr lang="ja-JP" altLang="en-US" sz="4000" dirty="0"/>
              <a:t>　</a:t>
            </a:r>
            <a:r>
              <a:rPr lang="en-US" altLang="ja-JP" sz="4000" dirty="0"/>
              <a:t>is a kind of </a:t>
            </a:r>
            <a:r>
              <a:rPr lang="en-US" altLang="ja-JP" sz="4000" dirty="0">
                <a:solidFill>
                  <a:srgbClr val="FF0000"/>
                </a:solidFill>
              </a:rPr>
              <a:t>practical mastery</a:t>
            </a:r>
            <a:r>
              <a:rPr lang="en-US" altLang="ja-JP" sz="4000" dirty="0"/>
              <a:t>: a bit of </a:t>
            </a:r>
            <a:r>
              <a:rPr lang="en-US" altLang="ja-JP" sz="4000" dirty="0">
                <a:solidFill>
                  <a:srgbClr val="FF0000"/>
                </a:solidFill>
              </a:rPr>
              <a:t>know-how</a:t>
            </a:r>
            <a:r>
              <a:rPr lang="en-US" altLang="ja-JP" sz="4000" dirty="0"/>
              <a:t> that consists in being able to discriminate </a:t>
            </a:r>
            <a:r>
              <a:rPr lang="en-US" altLang="ja-JP" sz="4000" dirty="0">
                <a:solidFill>
                  <a:srgbClr val="FF0000"/>
                </a:solidFill>
              </a:rPr>
              <a:t>what does and does not follow from the claim</a:t>
            </a:r>
            <a:r>
              <a:rPr lang="en-US" altLang="ja-JP" sz="4000" dirty="0"/>
              <a:t>, </a:t>
            </a:r>
            <a:r>
              <a:rPr lang="en-US" altLang="ja-JP" sz="4000" dirty="0">
                <a:solidFill>
                  <a:srgbClr val="FF0000"/>
                </a:solidFill>
              </a:rPr>
              <a:t>what would be evidence for and against it</a:t>
            </a:r>
            <a:r>
              <a:rPr lang="en-US" altLang="ja-JP" sz="4000" dirty="0"/>
              <a:t>, and so on.” (Brandom, </a:t>
            </a:r>
            <a:r>
              <a:rPr lang="en-US" altLang="ja-JP" sz="4000" i="1" dirty="0"/>
              <a:t>Articulating Reason</a:t>
            </a:r>
            <a:r>
              <a:rPr lang="en-US" altLang="ja-JP" sz="4000" dirty="0"/>
              <a:t>, 2001, p. 19) </a:t>
            </a:r>
          </a:p>
          <a:p>
            <a:pPr marL="0" indent="0">
              <a:buNone/>
            </a:pPr>
            <a:r>
              <a:rPr lang="en-US" altLang="ja-JP" sz="4000" dirty="0" smtClean="0"/>
              <a:t>  </a:t>
            </a:r>
            <a:endParaRPr lang="en-US" altLang="ja-JP" sz="4000" dirty="0"/>
          </a:p>
          <a:p>
            <a:pPr marL="0" indent="0">
              <a:buNone/>
            </a:pPr>
            <a:r>
              <a:rPr lang="en-US" altLang="ja-JP" sz="4000" dirty="0"/>
              <a:t>To understand</a:t>
            </a:r>
            <a:r>
              <a:rPr lang="en-US" altLang="ja-JP" sz="4000" i="1" dirty="0"/>
              <a:t> P </a:t>
            </a:r>
            <a:r>
              <a:rPr lang="en-US" altLang="ja-JP" sz="4000" dirty="0"/>
              <a:t>is to be able to discriminate </a:t>
            </a:r>
            <a:r>
              <a:rPr lang="en-US" altLang="ja-JP" sz="4000" dirty="0">
                <a:solidFill>
                  <a:srgbClr val="FF0000"/>
                </a:solidFill>
              </a:rPr>
              <a:t>what does and does not follow from </a:t>
            </a:r>
            <a:r>
              <a:rPr lang="en-US" altLang="ja-JP" sz="4000" dirty="0" smtClean="0">
                <a:solidFill>
                  <a:srgbClr val="FF0000"/>
                </a:solidFill>
              </a:rPr>
              <a:t>P, </a:t>
            </a:r>
            <a:r>
              <a:rPr lang="en-US" altLang="ja-JP" sz="4000" i="1" dirty="0" smtClean="0"/>
              <a:t>i.e</a:t>
            </a:r>
            <a:r>
              <a:rPr lang="en-US" altLang="ja-JP" sz="4000" i="1" dirty="0"/>
              <a:t>., to distinguish between </a:t>
            </a:r>
            <a:r>
              <a:rPr lang="en-US" altLang="ja-JP" sz="4000" i="1" dirty="0">
                <a:solidFill>
                  <a:srgbClr val="FF0000"/>
                </a:solidFill>
              </a:rPr>
              <a:t>a correct inference </a:t>
            </a:r>
            <a:r>
              <a:rPr lang="en-US" altLang="ja-JP" sz="4000" i="1" dirty="0"/>
              <a:t>and </a:t>
            </a:r>
            <a:r>
              <a:rPr lang="en-US" altLang="ja-JP" sz="4000" i="1" dirty="0">
                <a:solidFill>
                  <a:srgbClr val="FF0000"/>
                </a:solidFill>
              </a:rPr>
              <a:t>an incorrect inference </a:t>
            </a:r>
            <a:r>
              <a:rPr lang="en-US" altLang="ja-JP" sz="4000" i="1" dirty="0"/>
              <a:t>from P as a premise. I will call such inference an </a:t>
            </a:r>
            <a:r>
              <a:rPr lang="en-US" altLang="ja-JP" sz="4000" i="1" dirty="0" smtClean="0"/>
              <a:t>‘</a:t>
            </a:r>
            <a:r>
              <a:rPr lang="en-US" altLang="ja-JP" sz="4000" i="1" dirty="0" smtClean="0">
                <a:solidFill>
                  <a:srgbClr val="FF0000"/>
                </a:solidFill>
              </a:rPr>
              <a:t>downstream </a:t>
            </a:r>
            <a:r>
              <a:rPr lang="en-US" altLang="ja-JP" sz="4000" i="1" dirty="0">
                <a:solidFill>
                  <a:srgbClr val="FF0000"/>
                </a:solidFill>
              </a:rPr>
              <a:t>inference” of </a:t>
            </a:r>
            <a:r>
              <a:rPr lang="en-US" altLang="ja-JP" sz="4000" i="1" dirty="0" smtClean="0">
                <a:solidFill>
                  <a:srgbClr val="FF0000"/>
                </a:solidFill>
              </a:rPr>
              <a:t>P</a:t>
            </a:r>
            <a:r>
              <a:rPr lang="ja-JP" altLang="en-US" sz="4000" dirty="0" smtClean="0"/>
              <a:t>；</a:t>
            </a:r>
            <a:r>
              <a:rPr lang="en-US" altLang="ja-JP" sz="4000" i="1" dirty="0" smtClean="0">
                <a:solidFill>
                  <a:srgbClr val="FF0000"/>
                </a:solidFill>
              </a:rPr>
              <a:t> P,</a:t>
            </a:r>
            <a:r>
              <a:rPr lang="ja-JP" altLang="en-US" sz="4000" i="1" dirty="0" smtClean="0"/>
              <a:t> </a:t>
            </a:r>
            <a:r>
              <a:rPr lang="en-US" altLang="ja-JP" sz="4000" i="1" dirty="0" smtClean="0"/>
              <a:t>Γ</a:t>
            </a:r>
            <a:r>
              <a:rPr lang="ja-JP" altLang="en-US" sz="4000" dirty="0" smtClean="0"/>
              <a:t>┣ </a:t>
            </a:r>
            <a:r>
              <a:rPr lang="en-US" altLang="ja-JP" sz="4000" i="1" dirty="0" smtClean="0"/>
              <a:t>R</a:t>
            </a:r>
            <a:r>
              <a:rPr lang="ja-JP" altLang="en-US" sz="4000" dirty="0"/>
              <a:t>　</a:t>
            </a:r>
            <a:endParaRPr lang="en-US" altLang="ja-JP" sz="4000" dirty="0" smtClean="0"/>
          </a:p>
          <a:p>
            <a:pPr marL="0" indent="0">
              <a:buNone/>
            </a:pPr>
            <a:r>
              <a:rPr lang="en-US" altLang="ja-JP" sz="4000" i="1" dirty="0" smtClean="0"/>
              <a:t> </a:t>
            </a:r>
          </a:p>
          <a:p>
            <a:pPr marL="0" indent="0">
              <a:buNone/>
            </a:pPr>
            <a:r>
              <a:rPr lang="en-US" altLang="ja-JP" sz="4000" i="1" dirty="0" smtClean="0"/>
              <a:t>To </a:t>
            </a:r>
            <a:r>
              <a:rPr lang="en-US" altLang="ja-JP" sz="4000" i="1" dirty="0"/>
              <a:t>understand P is also to be able to discriminate </a:t>
            </a:r>
            <a:r>
              <a:rPr lang="en-US" altLang="ja-JP" sz="4000" i="1" dirty="0">
                <a:solidFill>
                  <a:srgbClr val="FF0000"/>
                </a:solidFill>
              </a:rPr>
              <a:t>what would be evidence for and against </a:t>
            </a:r>
            <a:r>
              <a:rPr lang="en-US" altLang="ja-JP" sz="4000" i="1" dirty="0" smtClean="0">
                <a:solidFill>
                  <a:srgbClr val="FF0000"/>
                </a:solidFill>
              </a:rPr>
              <a:t>P, </a:t>
            </a:r>
            <a:r>
              <a:rPr lang="en-US" altLang="ja-JP" sz="4000" i="1" dirty="0" smtClean="0"/>
              <a:t>i.e</a:t>
            </a:r>
            <a:r>
              <a:rPr lang="en-US" altLang="ja-JP" sz="4000" i="1" dirty="0"/>
              <a:t>.</a:t>
            </a:r>
            <a:r>
              <a:rPr kumimoji="1" lang="en-US" altLang="ja-JP" sz="4000" i="1" dirty="0"/>
              <a:t> to distinguish between </a:t>
            </a:r>
            <a:r>
              <a:rPr kumimoji="1" lang="en-US" altLang="ja-JP" sz="4000" i="1" dirty="0">
                <a:solidFill>
                  <a:srgbClr val="FF0000"/>
                </a:solidFill>
              </a:rPr>
              <a:t>a correct and an incorrect inference</a:t>
            </a:r>
            <a:r>
              <a:rPr kumimoji="1" lang="en-US" altLang="ja-JP" sz="4000" i="1" dirty="0"/>
              <a:t> that has P as a </a:t>
            </a:r>
            <a:r>
              <a:rPr kumimoji="1" lang="en-US" altLang="ja-JP" sz="4000" i="1" dirty="0" smtClean="0"/>
              <a:t>conclusion.</a:t>
            </a:r>
            <a:r>
              <a:rPr lang="en-US" altLang="ja-JP" sz="4000" i="1" dirty="0" smtClean="0"/>
              <a:t>  </a:t>
            </a:r>
            <a:r>
              <a:rPr lang="en-US" altLang="ja-JP" sz="4000" i="1" dirty="0"/>
              <a:t>I will call such inference a </a:t>
            </a:r>
            <a:r>
              <a:rPr lang="en-US" altLang="ja-JP" sz="4000" i="1" dirty="0" smtClean="0"/>
              <a:t>‘</a:t>
            </a:r>
            <a:r>
              <a:rPr lang="en-US" altLang="ja-JP" sz="4000" i="1" dirty="0" smtClean="0">
                <a:solidFill>
                  <a:srgbClr val="FF0000"/>
                </a:solidFill>
              </a:rPr>
              <a:t>upstream </a:t>
            </a:r>
            <a:r>
              <a:rPr lang="en-US" altLang="ja-JP" sz="4000" i="1" dirty="0">
                <a:solidFill>
                  <a:srgbClr val="FF0000"/>
                </a:solidFill>
              </a:rPr>
              <a:t>inference” of </a:t>
            </a:r>
            <a:r>
              <a:rPr lang="en-US" altLang="ja-JP" sz="4000" i="1" dirty="0" smtClean="0">
                <a:solidFill>
                  <a:srgbClr val="FF0000"/>
                </a:solidFill>
              </a:rPr>
              <a:t>P</a:t>
            </a:r>
            <a:r>
              <a:rPr lang="ja-JP" altLang="en-US" sz="4000" dirty="0" smtClean="0">
                <a:solidFill>
                  <a:srgbClr val="FF0000"/>
                </a:solidFill>
              </a:rPr>
              <a:t>；</a:t>
            </a:r>
            <a:r>
              <a:rPr lang="ja-JP" altLang="en-US" sz="4000" i="1" dirty="0" smtClean="0"/>
              <a:t>　</a:t>
            </a:r>
            <a:r>
              <a:rPr lang="en-US" altLang="ja-JP" sz="4000" i="1" dirty="0" smtClean="0"/>
              <a:t>Γ</a:t>
            </a:r>
            <a:r>
              <a:rPr lang="ja-JP" altLang="en-US" sz="4000" dirty="0" smtClean="0"/>
              <a:t>┣ </a:t>
            </a:r>
            <a:r>
              <a:rPr lang="en-US" altLang="ja-JP" sz="4000" i="1" dirty="0" smtClean="0">
                <a:solidFill>
                  <a:srgbClr val="FF0000"/>
                </a:solidFill>
              </a:rPr>
              <a:t>P </a:t>
            </a:r>
            <a:endParaRPr lang="en-US" altLang="ja-JP" sz="4000" dirty="0"/>
          </a:p>
          <a:p>
            <a:pPr marL="0" indent="0">
              <a:buNone/>
            </a:pPr>
            <a:r>
              <a:rPr kumimoji="1" lang="en-US" altLang="ja-JP" sz="2400" i="1" dirty="0" smtClean="0"/>
              <a:t>  </a:t>
            </a:r>
            <a:endParaRPr kumimoji="1" lang="ja-JP" altLang="en-US" sz="2400" i="1"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47</a:t>
            </a:fld>
            <a:endParaRPr kumimoji="1" lang="ja-JP" altLang="en-US"/>
          </a:p>
        </p:txBody>
      </p:sp>
    </p:spTree>
    <p:extLst>
      <p:ext uri="{BB962C8B-B14F-4D97-AF65-F5344CB8AC3E}">
        <p14:creationId xmlns:p14="http://schemas.microsoft.com/office/powerpoint/2010/main" val="379974359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332656"/>
            <a:ext cx="8229600" cy="6336704"/>
          </a:xfrm>
        </p:spPr>
        <p:txBody>
          <a:bodyPr>
            <a:normAutofit/>
          </a:bodyPr>
          <a:lstStyle/>
          <a:p>
            <a:pPr marL="0" indent="0">
              <a:buNone/>
            </a:pPr>
            <a:r>
              <a:rPr lang="en-US" altLang="ja-JP" b="1" dirty="0" smtClean="0"/>
              <a:t>(3) Upstream </a:t>
            </a:r>
            <a:r>
              <a:rPr lang="en-US" altLang="ja-JP" b="1" dirty="0"/>
              <a:t>and downstream inference</a:t>
            </a:r>
            <a:endParaRPr lang="ja-JP" altLang="ja-JP" b="1" dirty="0"/>
          </a:p>
          <a:p>
            <a:pPr marL="0" indent="0">
              <a:buNone/>
            </a:pPr>
            <a:r>
              <a:rPr lang="en-US" altLang="ja-JP" sz="2800" dirty="0" smtClean="0"/>
              <a:t>According </a:t>
            </a:r>
            <a:r>
              <a:rPr lang="en-US" altLang="ja-JP" sz="2800" dirty="0"/>
              <a:t>to Brandom, </a:t>
            </a:r>
            <a:r>
              <a:rPr lang="en-US" altLang="ja-JP" sz="2800" dirty="0" smtClean="0">
                <a:solidFill>
                  <a:srgbClr val="FF0000"/>
                </a:solidFill>
              </a:rPr>
              <a:t>the </a:t>
            </a:r>
            <a:r>
              <a:rPr lang="en-US" altLang="ja-JP" sz="2800" dirty="0">
                <a:solidFill>
                  <a:srgbClr val="FF0000"/>
                </a:solidFill>
              </a:rPr>
              <a:t>assertibility theory </a:t>
            </a:r>
            <a:r>
              <a:rPr lang="en-US" altLang="ja-JP" sz="2800" dirty="0"/>
              <a:t>of meaning, and </a:t>
            </a:r>
            <a:r>
              <a:rPr lang="en-US" altLang="ja-JP" sz="2800" dirty="0">
                <a:solidFill>
                  <a:srgbClr val="FF0000"/>
                </a:solidFill>
              </a:rPr>
              <a:t>reliabilism</a:t>
            </a:r>
            <a:r>
              <a:rPr lang="en-US" altLang="ja-JP" sz="2800" dirty="0"/>
              <a:t> are efforts to understand the meaning of expressions from the perspective of </a:t>
            </a:r>
            <a:r>
              <a:rPr lang="en-US" altLang="ja-JP" sz="2800" dirty="0">
                <a:solidFill>
                  <a:srgbClr val="C00000"/>
                </a:solidFill>
              </a:rPr>
              <a:t>upstream inference</a:t>
            </a:r>
            <a:r>
              <a:rPr lang="en-US" altLang="ja-JP" sz="2800" dirty="0"/>
              <a:t>. </a:t>
            </a:r>
            <a:endParaRPr lang="en-US" altLang="ja-JP" sz="2800" dirty="0" smtClean="0"/>
          </a:p>
          <a:p>
            <a:pPr marL="0" indent="0">
              <a:buNone/>
            </a:pPr>
            <a:r>
              <a:rPr lang="en-US" altLang="ja-JP" sz="1600" dirty="0"/>
              <a:t> </a:t>
            </a:r>
            <a:r>
              <a:rPr lang="en-US" altLang="ja-JP" sz="1600" dirty="0" smtClean="0"/>
              <a:t>   </a:t>
            </a:r>
            <a:endParaRPr lang="en-US" altLang="ja-JP" sz="1600" dirty="0"/>
          </a:p>
          <a:p>
            <a:pPr marL="0" indent="0">
              <a:buNone/>
            </a:pPr>
            <a:r>
              <a:rPr lang="en-US" altLang="ja-JP" sz="2800" dirty="0">
                <a:solidFill>
                  <a:schemeClr val="bg2">
                    <a:lumMod val="90000"/>
                  </a:schemeClr>
                </a:solidFill>
              </a:rPr>
              <a:t>In contrast, classical pragmatism is an effort to explain it from the perspective of downstream inference.</a:t>
            </a:r>
          </a:p>
          <a:p>
            <a:pPr marL="0" indent="0">
              <a:buNone/>
            </a:pPr>
            <a:r>
              <a:rPr lang="en-US" altLang="ja-JP" sz="1100" dirty="0" smtClean="0"/>
              <a:t>    </a:t>
            </a:r>
          </a:p>
          <a:p>
            <a:pPr marL="0" indent="0">
              <a:buNone/>
            </a:pPr>
            <a:r>
              <a:rPr lang="en-US" altLang="ja-JP" sz="2800" dirty="0" smtClean="0">
                <a:solidFill>
                  <a:schemeClr val="bg2">
                    <a:lumMod val="90000"/>
                  </a:schemeClr>
                </a:solidFill>
              </a:rPr>
              <a:t>However</a:t>
            </a:r>
            <a:r>
              <a:rPr lang="en-US" altLang="ja-JP" sz="2800" dirty="0">
                <a:solidFill>
                  <a:schemeClr val="bg2">
                    <a:lumMod val="90000"/>
                  </a:schemeClr>
                </a:solidFill>
              </a:rPr>
              <a:t>, Brandom claims that </a:t>
            </a:r>
            <a:r>
              <a:rPr lang="en-US" altLang="ja-JP" sz="2800" dirty="0" smtClean="0">
                <a:solidFill>
                  <a:schemeClr val="bg2">
                    <a:lumMod val="90000"/>
                  </a:schemeClr>
                </a:solidFill>
              </a:rPr>
              <a:t>we </a:t>
            </a:r>
            <a:r>
              <a:rPr lang="en-US" altLang="ja-JP" sz="2800" dirty="0">
                <a:solidFill>
                  <a:schemeClr val="bg2">
                    <a:lumMod val="90000"/>
                  </a:schemeClr>
                </a:solidFill>
              </a:rPr>
              <a:t>need both upstream and downstream inferences.</a:t>
            </a:r>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48</a:t>
            </a:fld>
            <a:endParaRPr kumimoji="1" lang="ja-JP" altLang="en-US"/>
          </a:p>
        </p:txBody>
      </p:sp>
    </p:spTree>
    <p:extLst>
      <p:ext uri="{BB962C8B-B14F-4D97-AF65-F5344CB8AC3E}">
        <p14:creationId xmlns:p14="http://schemas.microsoft.com/office/powerpoint/2010/main" val="58795046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332656"/>
            <a:ext cx="8229600" cy="6336704"/>
          </a:xfrm>
        </p:spPr>
        <p:txBody>
          <a:bodyPr>
            <a:normAutofit/>
          </a:bodyPr>
          <a:lstStyle/>
          <a:p>
            <a:pPr marL="0" indent="0">
              <a:buNone/>
            </a:pPr>
            <a:r>
              <a:rPr lang="en-US" altLang="ja-JP" b="1" dirty="0" smtClean="0"/>
              <a:t>(3) Upstream </a:t>
            </a:r>
            <a:r>
              <a:rPr lang="en-US" altLang="ja-JP" b="1" dirty="0"/>
              <a:t>and downstream inference</a:t>
            </a:r>
            <a:endParaRPr lang="ja-JP" altLang="ja-JP" b="1" dirty="0"/>
          </a:p>
          <a:p>
            <a:pPr marL="0" indent="0">
              <a:buNone/>
            </a:pPr>
            <a:r>
              <a:rPr lang="en-US" altLang="ja-JP" sz="2800" dirty="0" smtClean="0"/>
              <a:t>According </a:t>
            </a:r>
            <a:r>
              <a:rPr lang="en-US" altLang="ja-JP" sz="2800" dirty="0"/>
              <a:t>to Brandom, </a:t>
            </a:r>
            <a:r>
              <a:rPr lang="en-US" altLang="ja-JP" sz="2800" dirty="0" smtClean="0">
                <a:solidFill>
                  <a:srgbClr val="FF0000"/>
                </a:solidFill>
              </a:rPr>
              <a:t>the </a:t>
            </a:r>
            <a:r>
              <a:rPr lang="en-US" altLang="ja-JP" sz="2800" dirty="0">
                <a:solidFill>
                  <a:srgbClr val="FF0000"/>
                </a:solidFill>
              </a:rPr>
              <a:t>assertibility theory </a:t>
            </a:r>
            <a:r>
              <a:rPr lang="en-US" altLang="ja-JP" sz="2800" dirty="0"/>
              <a:t>of meaning, and </a:t>
            </a:r>
            <a:r>
              <a:rPr lang="en-US" altLang="ja-JP" sz="2800" dirty="0">
                <a:solidFill>
                  <a:srgbClr val="FF0000"/>
                </a:solidFill>
              </a:rPr>
              <a:t>reliabilism</a:t>
            </a:r>
            <a:r>
              <a:rPr lang="en-US" altLang="ja-JP" sz="2800" dirty="0"/>
              <a:t> are efforts to understand the meaning of expressions from the perspective of </a:t>
            </a:r>
            <a:r>
              <a:rPr lang="en-US" altLang="ja-JP" sz="2800" dirty="0">
                <a:solidFill>
                  <a:srgbClr val="C00000"/>
                </a:solidFill>
              </a:rPr>
              <a:t>upstream inference</a:t>
            </a:r>
            <a:r>
              <a:rPr lang="en-US" altLang="ja-JP" sz="2800" dirty="0"/>
              <a:t>. </a:t>
            </a:r>
            <a:endParaRPr lang="en-US" altLang="ja-JP" sz="2800" dirty="0" smtClean="0"/>
          </a:p>
          <a:p>
            <a:pPr marL="0" indent="0">
              <a:buNone/>
            </a:pPr>
            <a:r>
              <a:rPr lang="en-US" altLang="ja-JP" sz="1600" dirty="0"/>
              <a:t> </a:t>
            </a:r>
            <a:r>
              <a:rPr lang="en-US" altLang="ja-JP" sz="1600" dirty="0" smtClean="0"/>
              <a:t>   </a:t>
            </a:r>
            <a:endParaRPr lang="en-US" altLang="ja-JP" sz="1600" dirty="0"/>
          </a:p>
          <a:p>
            <a:pPr marL="0" indent="0">
              <a:buNone/>
            </a:pPr>
            <a:r>
              <a:rPr lang="en-US" altLang="ja-JP" sz="2800" dirty="0"/>
              <a:t>In contrast, </a:t>
            </a:r>
            <a:r>
              <a:rPr lang="en-US" altLang="ja-JP" sz="2800" dirty="0">
                <a:solidFill>
                  <a:srgbClr val="FF0000"/>
                </a:solidFill>
              </a:rPr>
              <a:t>classical pragmatism </a:t>
            </a:r>
            <a:r>
              <a:rPr lang="en-US" altLang="ja-JP" sz="2800" dirty="0"/>
              <a:t>is an effort to explain it from the perspective of </a:t>
            </a:r>
            <a:r>
              <a:rPr lang="en-US" altLang="ja-JP" sz="2800" dirty="0">
                <a:solidFill>
                  <a:srgbClr val="C00000"/>
                </a:solidFill>
              </a:rPr>
              <a:t>downstream inference</a:t>
            </a:r>
            <a:r>
              <a:rPr lang="en-US" altLang="ja-JP" sz="2800" dirty="0"/>
              <a:t>.</a:t>
            </a:r>
          </a:p>
          <a:p>
            <a:pPr marL="0" indent="0">
              <a:buNone/>
            </a:pPr>
            <a:r>
              <a:rPr lang="en-US" altLang="ja-JP" sz="1100" dirty="0" smtClean="0"/>
              <a:t>    </a:t>
            </a:r>
          </a:p>
          <a:p>
            <a:pPr marL="0" indent="0">
              <a:buNone/>
            </a:pPr>
            <a:r>
              <a:rPr lang="en-US" altLang="ja-JP" sz="2800" dirty="0" smtClean="0">
                <a:solidFill>
                  <a:schemeClr val="bg2">
                    <a:lumMod val="90000"/>
                  </a:schemeClr>
                </a:solidFill>
              </a:rPr>
              <a:t>However</a:t>
            </a:r>
            <a:r>
              <a:rPr lang="en-US" altLang="ja-JP" sz="2800" dirty="0">
                <a:solidFill>
                  <a:schemeClr val="bg2">
                    <a:lumMod val="90000"/>
                  </a:schemeClr>
                </a:solidFill>
              </a:rPr>
              <a:t>, Brandom claims that </a:t>
            </a:r>
            <a:r>
              <a:rPr lang="en-US" altLang="ja-JP" sz="2800" dirty="0" smtClean="0">
                <a:solidFill>
                  <a:schemeClr val="bg2">
                    <a:lumMod val="90000"/>
                  </a:schemeClr>
                </a:solidFill>
              </a:rPr>
              <a:t>we </a:t>
            </a:r>
            <a:r>
              <a:rPr lang="en-US" altLang="ja-JP" sz="2800" dirty="0">
                <a:solidFill>
                  <a:schemeClr val="bg2">
                    <a:lumMod val="90000"/>
                  </a:schemeClr>
                </a:solidFill>
              </a:rPr>
              <a:t>need both upstream and downstream inferences.</a:t>
            </a:r>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49</a:t>
            </a:fld>
            <a:endParaRPr kumimoji="1" lang="ja-JP" altLang="en-US"/>
          </a:p>
        </p:txBody>
      </p:sp>
    </p:spTree>
    <p:extLst>
      <p:ext uri="{BB962C8B-B14F-4D97-AF65-F5344CB8AC3E}">
        <p14:creationId xmlns:p14="http://schemas.microsoft.com/office/powerpoint/2010/main" val="31786929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476672"/>
            <a:ext cx="8229600" cy="5649491"/>
          </a:xfrm>
        </p:spPr>
        <p:txBody>
          <a:bodyPr>
            <a:normAutofit fontScale="85000" lnSpcReduction="20000"/>
          </a:bodyPr>
          <a:lstStyle/>
          <a:p>
            <a:pPr marL="0" indent="0">
              <a:buNone/>
            </a:pPr>
            <a:r>
              <a:rPr lang="en-US" altLang="ja-JP" dirty="0"/>
              <a:t>In such an inference, if the premises are true, </a:t>
            </a:r>
            <a:r>
              <a:rPr lang="en-US" altLang="ja-JP" dirty="0">
                <a:solidFill>
                  <a:srgbClr val="FF0000"/>
                </a:solidFill>
              </a:rPr>
              <a:t>not one but many sentences </a:t>
            </a:r>
            <a:r>
              <a:rPr lang="en-US" altLang="ja-JP" dirty="0"/>
              <a:t>are logically true, as follows:</a:t>
            </a:r>
            <a:endParaRPr lang="ja-JP" altLang="en-US" dirty="0"/>
          </a:p>
          <a:p>
            <a:pPr marL="0" indent="0">
              <a:buNone/>
            </a:pPr>
            <a:r>
              <a:rPr lang="ja-JP" altLang="en-US" dirty="0" smtClean="0"/>
              <a:t>　 </a:t>
            </a:r>
            <a:endParaRPr lang="en-US" altLang="ja-JP" dirty="0" smtClean="0"/>
          </a:p>
          <a:p>
            <a:pPr marL="0" indent="0">
              <a:buNone/>
            </a:pPr>
            <a:r>
              <a:rPr lang="ja-JP" altLang="en-US" dirty="0"/>
              <a:t>　</a:t>
            </a:r>
            <a:r>
              <a:rPr lang="ja-JP" altLang="en-US" dirty="0" smtClean="0"/>
              <a:t>　   </a:t>
            </a:r>
            <a:r>
              <a:rPr lang="en-US" altLang="ja-JP" dirty="0" smtClean="0"/>
              <a:t>All </a:t>
            </a:r>
            <a:r>
              <a:rPr lang="en-US" altLang="ja-JP" dirty="0"/>
              <a:t>penguins are birds.</a:t>
            </a:r>
            <a:endParaRPr lang="ja-JP" altLang="ja-JP" dirty="0"/>
          </a:p>
          <a:p>
            <a:pPr marL="0" indent="0">
              <a:buNone/>
            </a:pPr>
            <a:r>
              <a:rPr lang="en-US" altLang="ja-JP" dirty="0"/>
              <a:t>   </a:t>
            </a:r>
            <a:r>
              <a:rPr lang="en-US" altLang="ja-JP" u="sng" dirty="0"/>
              <a:t>      All birds are oviparous.                      </a:t>
            </a:r>
            <a:endParaRPr lang="ja-JP" altLang="ja-JP" dirty="0"/>
          </a:p>
          <a:p>
            <a:pPr marL="0" indent="0">
              <a:buNone/>
            </a:pPr>
            <a:r>
              <a:rPr lang="en-US" altLang="ja-JP" dirty="0"/>
              <a:t>     ∴All penguins are oviparous.</a:t>
            </a:r>
            <a:endParaRPr lang="ja-JP" altLang="ja-JP" dirty="0"/>
          </a:p>
          <a:p>
            <a:pPr marL="0" indent="0">
              <a:buNone/>
            </a:pPr>
            <a:r>
              <a:rPr lang="en-US" altLang="ja-JP" dirty="0"/>
              <a:t>          </a:t>
            </a:r>
            <a:r>
              <a:rPr lang="en-US" altLang="ja-JP" dirty="0">
                <a:solidFill>
                  <a:srgbClr val="C00000"/>
                </a:solidFill>
              </a:rPr>
              <a:t>All that are oviparous are not penguins.</a:t>
            </a:r>
            <a:endParaRPr lang="ja-JP" altLang="ja-JP" dirty="0">
              <a:solidFill>
                <a:srgbClr val="C00000"/>
              </a:solidFill>
            </a:endParaRPr>
          </a:p>
          <a:p>
            <a:pPr marL="0" indent="0">
              <a:buNone/>
            </a:pPr>
            <a:r>
              <a:rPr lang="en-US" altLang="ja-JP" dirty="0">
                <a:solidFill>
                  <a:srgbClr val="C00000"/>
                </a:solidFill>
              </a:rPr>
              <a:t>          Some penguins are oviparous.</a:t>
            </a:r>
            <a:endParaRPr lang="ja-JP" altLang="ja-JP" dirty="0">
              <a:solidFill>
                <a:srgbClr val="C00000"/>
              </a:solidFill>
            </a:endParaRPr>
          </a:p>
          <a:p>
            <a:pPr marL="0" indent="0">
              <a:buNone/>
            </a:pPr>
            <a:r>
              <a:rPr lang="en-US" altLang="ja-JP" dirty="0">
                <a:solidFill>
                  <a:srgbClr val="C00000"/>
                </a:solidFill>
              </a:rPr>
              <a:t>          There is no penguin that is oviparous</a:t>
            </a:r>
            <a:r>
              <a:rPr lang="en-US" altLang="ja-JP" dirty="0" smtClean="0">
                <a:solidFill>
                  <a:srgbClr val="C00000"/>
                </a:solidFill>
              </a:rPr>
              <a:t>.</a:t>
            </a:r>
          </a:p>
          <a:p>
            <a:pPr marL="0" indent="0">
              <a:buNone/>
            </a:pPr>
            <a:endParaRPr lang="en-US" altLang="ja-JP" dirty="0" smtClean="0"/>
          </a:p>
          <a:p>
            <a:pPr marL="0" indent="0">
              <a:buNone/>
            </a:pPr>
            <a:r>
              <a:rPr lang="en-US" altLang="ja-JP" dirty="0" smtClean="0"/>
              <a:t>In </a:t>
            </a:r>
            <a:r>
              <a:rPr lang="en-US" altLang="ja-JP" dirty="0"/>
              <a:t>above example, only one sentence “</a:t>
            </a:r>
            <a:r>
              <a:rPr lang="en-US" altLang="ja-JP" dirty="0">
                <a:solidFill>
                  <a:srgbClr val="C00000"/>
                </a:solidFill>
              </a:rPr>
              <a:t>All penguins are oviparous</a:t>
            </a:r>
            <a:r>
              <a:rPr lang="en-US" altLang="ja-JP" dirty="0"/>
              <a:t>” serves as the logical conclusion; why is this? </a:t>
            </a:r>
          </a:p>
          <a:p>
            <a:pPr marL="0" indent="0">
              <a:buNone/>
            </a:pPr>
            <a:endParaRPr lang="ja-JP" altLang="ja-JP" dirty="0">
              <a:solidFill>
                <a:srgbClr val="C00000"/>
              </a:solidFill>
            </a:endParaRPr>
          </a:p>
          <a:p>
            <a:pPr marL="0" indent="0">
              <a:buNone/>
            </a:pPr>
            <a:r>
              <a:rPr lang="en-US" altLang="ja-JP" dirty="0"/>
              <a:t> </a:t>
            </a: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5</a:t>
            </a:fld>
            <a:endParaRPr kumimoji="1" lang="ja-JP" altLang="en-US"/>
          </a:p>
        </p:txBody>
      </p:sp>
    </p:spTree>
    <p:extLst>
      <p:ext uri="{BB962C8B-B14F-4D97-AF65-F5344CB8AC3E}">
        <p14:creationId xmlns:p14="http://schemas.microsoft.com/office/powerpoint/2010/main" val="9613716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332656"/>
            <a:ext cx="8229600" cy="6336704"/>
          </a:xfrm>
        </p:spPr>
        <p:txBody>
          <a:bodyPr>
            <a:normAutofit/>
          </a:bodyPr>
          <a:lstStyle/>
          <a:p>
            <a:pPr marL="0" indent="0">
              <a:buNone/>
            </a:pPr>
            <a:r>
              <a:rPr lang="en-US" altLang="ja-JP" b="1" dirty="0" smtClean="0"/>
              <a:t>(3) Upstream </a:t>
            </a:r>
            <a:r>
              <a:rPr lang="en-US" altLang="ja-JP" b="1" dirty="0"/>
              <a:t>and downstream inference</a:t>
            </a:r>
            <a:endParaRPr lang="ja-JP" altLang="ja-JP" b="1" dirty="0"/>
          </a:p>
          <a:p>
            <a:pPr marL="0" indent="0">
              <a:buNone/>
            </a:pPr>
            <a:r>
              <a:rPr lang="en-US" altLang="ja-JP" sz="2800" dirty="0" smtClean="0"/>
              <a:t>According </a:t>
            </a:r>
            <a:r>
              <a:rPr lang="en-US" altLang="ja-JP" sz="2800" dirty="0"/>
              <a:t>to Brandom, </a:t>
            </a:r>
            <a:r>
              <a:rPr lang="en-US" altLang="ja-JP" sz="2800" dirty="0" smtClean="0">
                <a:solidFill>
                  <a:srgbClr val="FF0000"/>
                </a:solidFill>
              </a:rPr>
              <a:t>the </a:t>
            </a:r>
            <a:r>
              <a:rPr lang="en-US" altLang="ja-JP" sz="2800" dirty="0">
                <a:solidFill>
                  <a:srgbClr val="FF0000"/>
                </a:solidFill>
              </a:rPr>
              <a:t>assertibility theory </a:t>
            </a:r>
            <a:r>
              <a:rPr lang="en-US" altLang="ja-JP" sz="2800" dirty="0"/>
              <a:t>of meaning, and </a:t>
            </a:r>
            <a:r>
              <a:rPr lang="en-US" altLang="ja-JP" sz="2800" dirty="0">
                <a:solidFill>
                  <a:srgbClr val="FF0000"/>
                </a:solidFill>
              </a:rPr>
              <a:t>reliabilism</a:t>
            </a:r>
            <a:r>
              <a:rPr lang="en-US" altLang="ja-JP" sz="2800" dirty="0"/>
              <a:t> are efforts to understand the meaning of expressions from the perspective of </a:t>
            </a:r>
            <a:r>
              <a:rPr lang="en-US" altLang="ja-JP" sz="2800" dirty="0">
                <a:solidFill>
                  <a:srgbClr val="C00000"/>
                </a:solidFill>
              </a:rPr>
              <a:t>upstream inference</a:t>
            </a:r>
            <a:r>
              <a:rPr lang="en-US" altLang="ja-JP" sz="2800" dirty="0"/>
              <a:t>. </a:t>
            </a:r>
            <a:endParaRPr lang="en-US" altLang="ja-JP" sz="2800" dirty="0" smtClean="0"/>
          </a:p>
          <a:p>
            <a:pPr marL="0" indent="0">
              <a:buNone/>
            </a:pPr>
            <a:r>
              <a:rPr lang="en-US" altLang="ja-JP" sz="1600" dirty="0"/>
              <a:t> </a:t>
            </a:r>
            <a:r>
              <a:rPr lang="en-US" altLang="ja-JP" sz="1600" dirty="0" smtClean="0"/>
              <a:t>   </a:t>
            </a:r>
            <a:endParaRPr lang="en-US" altLang="ja-JP" sz="1600" dirty="0"/>
          </a:p>
          <a:p>
            <a:pPr marL="0" indent="0">
              <a:buNone/>
            </a:pPr>
            <a:r>
              <a:rPr lang="en-US" altLang="ja-JP" sz="2800" dirty="0"/>
              <a:t>In contrast, </a:t>
            </a:r>
            <a:r>
              <a:rPr lang="en-US" altLang="ja-JP" sz="2800" dirty="0">
                <a:solidFill>
                  <a:srgbClr val="FF0000"/>
                </a:solidFill>
              </a:rPr>
              <a:t>classical pragmatism </a:t>
            </a:r>
            <a:r>
              <a:rPr lang="en-US" altLang="ja-JP" sz="2800" dirty="0"/>
              <a:t>is an effort to explain it from the perspective of </a:t>
            </a:r>
            <a:r>
              <a:rPr lang="en-US" altLang="ja-JP" sz="2800" dirty="0">
                <a:solidFill>
                  <a:srgbClr val="C00000"/>
                </a:solidFill>
              </a:rPr>
              <a:t>downstream inference</a:t>
            </a:r>
            <a:r>
              <a:rPr lang="en-US" altLang="ja-JP" sz="2800" dirty="0"/>
              <a:t>.</a:t>
            </a:r>
          </a:p>
          <a:p>
            <a:pPr marL="0" indent="0">
              <a:buNone/>
            </a:pPr>
            <a:r>
              <a:rPr lang="en-US" altLang="ja-JP" sz="1100" dirty="0" smtClean="0"/>
              <a:t>    </a:t>
            </a:r>
          </a:p>
          <a:p>
            <a:pPr marL="0" indent="0">
              <a:buNone/>
            </a:pPr>
            <a:r>
              <a:rPr lang="en-US" altLang="ja-JP" sz="2800" dirty="0" smtClean="0"/>
              <a:t>However</a:t>
            </a:r>
            <a:r>
              <a:rPr lang="en-US" altLang="ja-JP" sz="2800" dirty="0"/>
              <a:t>, Brandom claims that </a:t>
            </a:r>
            <a:r>
              <a:rPr lang="en-US" altLang="ja-JP" sz="2800" dirty="0" smtClean="0">
                <a:solidFill>
                  <a:srgbClr val="C00000"/>
                </a:solidFill>
              </a:rPr>
              <a:t>we </a:t>
            </a:r>
            <a:r>
              <a:rPr lang="en-US" altLang="ja-JP" sz="2800" dirty="0">
                <a:solidFill>
                  <a:srgbClr val="C00000"/>
                </a:solidFill>
              </a:rPr>
              <a:t>need both upstream and downstream inferences.</a:t>
            </a:r>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50</a:t>
            </a:fld>
            <a:endParaRPr kumimoji="1" lang="ja-JP" altLang="en-US"/>
          </a:p>
        </p:txBody>
      </p:sp>
    </p:spTree>
    <p:extLst>
      <p:ext uri="{BB962C8B-B14F-4D97-AF65-F5344CB8AC3E}">
        <p14:creationId xmlns:p14="http://schemas.microsoft.com/office/powerpoint/2010/main" val="57574805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251520" y="188640"/>
            <a:ext cx="8229600" cy="6264696"/>
          </a:xfrm>
        </p:spPr>
        <p:txBody>
          <a:bodyPr>
            <a:normAutofit fontScale="25000" lnSpcReduction="20000"/>
          </a:bodyPr>
          <a:lstStyle/>
          <a:p>
            <a:pPr marL="0" indent="0">
              <a:buNone/>
            </a:pPr>
            <a:r>
              <a:rPr lang="en-US" altLang="ja-JP" sz="11200" b="1" dirty="0" smtClean="0"/>
              <a:t>(4) </a:t>
            </a:r>
            <a:r>
              <a:rPr lang="en-US" altLang="ja-JP" sz="11200" b="1" dirty="0"/>
              <a:t>Material inference</a:t>
            </a:r>
          </a:p>
          <a:p>
            <a:pPr marL="0" indent="0">
              <a:buNone/>
            </a:pPr>
            <a:r>
              <a:rPr lang="en-US" altLang="ja-JP" sz="9600" dirty="0" err="1"/>
              <a:t>Brandom</a:t>
            </a:r>
            <a:r>
              <a:rPr lang="en-US" altLang="ja-JP" sz="9600" dirty="0"/>
              <a:t> refers to an inference understood in the standard way as a ‘</a:t>
            </a:r>
            <a:r>
              <a:rPr lang="en-US" altLang="ja-JP" sz="9600" dirty="0">
                <a:solidFill>
                  <a:srgbClr val="FF0000"/>
                </a:solidFill>
              </a:rPr>
              <a:t>formal inference’. </a:t>
            </a:r>
            <a:r>
              <a:rPr lang="en-US" altLang="ja-JP" sz="9600" dirty="0"/>
              <a:t>If the premises of a formal inference are true, then the conclusion is true. The validity of an inference is explained by the truth of sentences.  </a:t>
            </a:r>
            <a:endParaRPr lang="en-US" altLang="ja-JP" sz="9600" dirty="0" smtClean="0"/>
          </a:p>
          <a:p>
            <a:pPr marL="0" indent="0">
              <a:buNone/>
            </a:pPr>
            <a:r>
              <a:rPr lang="en-US" altLang="ja-JP" sz="4000" dirty="0"/>
              <a:t> </a:t>
            </a:r>
            <a:r>
              <a:rPr lang="en-US" altLang="ja-JP" sz="4000" dirty="0" smtClean="0"/>
              <a:t>   </a:t>
            </a:r>
            <a:endParaRPr lang="en-US" altLang="ja-JP" sz="4000" dirty="0"/>
          </a:p>
          <a:p>
            <a:pPr marL="0" indent="0">
              <a:buNone/>
            </a:pPr>
            <a:r>
              <a:rPr lang="en-US" altLang="ja-JP" sz="9600" dirty="0" smtClean="0">
                <a:solidFill>
                  <a:schemeClr val="bg2">
                    <a:lumMod val="90000"/>
                  </a:schemeClr>
                </a:solidFill>
              </a:rPr>
              <a:t>If </a:t>
            </a:r>
            <a:r>
              <a:rPr lang="en-US" altLang="ja-JP" sz="9600" dirty="0">
                <a:solidFill>
                  <a:schemeClr val="bg2">
                    <a:lumMod val="90000"/>
                  </a:schemeClr>
                </a:solidFill>
              </a:rPr>
              <a:t>we accept the basic idea of the foregoing, to understand a sentence is to understand the correct upstream and downstream inferences; therefore, the correctness of an inference cannot depend on the meaning or truth values of </a:t>
            </a:r>
            <a:r>
              <a:rPr lang="en-US" altLang="ja-JP" sz="9600" dirty="0" smtClean="0">
                <a:solidFill>
                  <a:schemeClr val="bg2">
                    <a:lumMod val="90000"/>
                  </a:schemeClr>
                </a:solidFill>
              </a:rPr>
              <a:t>sentences. In </a:t>
            </a:r>
            <a:r>
              <a:rPr lang="en-US" altLang="ja-JP" sz="9600" dirty="0">
                <a:solidFill>
                  <a:schemeClr val="bg2">
                    <a:lumMod val="90000"/>
                  </a:schemeClr>
                </a:solidFill>
              </a:rPr>
              <a:t>contrast, inferentialism explains the truth as that which is preserved in a correct inference</a:t>
            </a:r>
            <a:r>
              <a:rPr lang="en-US" altLang="ja-JP" sz="9600" dirty="0" smtClean="0">
                <a:solidFill>
                  <a:schemeClr val="bg2">
                    <a:lumMod val="90000"/>
                  </a:schemeClr>
                </a:solidFill>
              </a:rPr>
              <a:t>.</a:t>
            </a:r>
          </a:p>
          <a:p>
            <a:pPr marL="0" indent="0">
              <a:buNone/>
            </a:pPr>
            <a:r>
              <a:rPr lang="en-US" altLang="ja-JP" sz="4000" dirty="0">
                <a:solidFill>
                  <a:schemeClr val="bg2">
                    <a:lumMod val="90000"/>
                  </a:schemeClr>
                </a:solidFill>
              </a:rPr>
              <a:t> </a:t>
            </a:r>
            <a:r>
              <a:rPr lang="en-US" altLang="ja-JP" sz="4000" dirty="0" smtClean="0">
                <a:solidFill>
                  <a:schemeClr val="bg2">
                    <a:lumMod val="90000"/>
                  </a:schemeClr>
                </a:solidFill>
              </a:rPr>
              <a:t>   </a:t>
            </a:r>
          </a:p>
          <a:p>
            <a:pPr marL="0" indent="0">
              <a:buNone/>
            </a:pPr>
            <a:r>
              <a:rPr lang="en-US" altLang="ja-JP" sz="9600" dirty="0" err="1" smtClean="0">
                <a:solidFill>
                  <a:schemeClr val="bg2">
                    <a:lumMod val="90000"/>
                  </a:schemeClr>
                </a:solidFill>
              </a:rPr>
              <a:t>Brandom</a:t>
            </a:r>
            <a:r>
              <a:rPr lang="en-US" altLang="ja-JP" sz="9600" dirty="0" smtClean="0">
                <a:solidFill>
                  <a:schemeClr val="bg2">
                    <a:lumMod val="90000"/>
                  </a:schemeClr>
                </a:solidFill>
              </a:rPr>
              <a:t> </a:t>
            </a:r>
            <a:r>
              <a:rPr lang="en-US" altLang="ja-JP" sz="9600" dirty="0">
                <a:solidFill>
                  <a:schemeClr val="bg2">
                    <a:lumMod val="90000"/>
                  </a:schemeClr>
                </a:solidFill>
              </a:rPr>
              <a:t>refers to such correct inferences </a:t>
            </a:r>
            <a:r>
              <a:rPr lang="en-US" altLang="ja-JP" sz="9600" dirty="0" smtClean="0">
                <a:solidFill>
                  <a:schemeClr val="bg2">
                    <a:lumMod val="90000"/>
                  </a:schemeClr>
                </a:solidFill>
              </a:rPr>
              <a:t>as “</a:t>
            </a:r>
            <a:r>
              <a:rPr lang="en-US" altLang="ja-JP" sz="9600" i="1" dirty="0" smtClean="0">
                <a:solidFill>
                  <a:schemeClr val="bg2">
                    <a:lumMod val="90000"/>
                  </a:schemeClr>
                </a:solidFill>
              </a:rPr>
              <a:t>material </a:t>
            </a:r>
            <a:r>
              <a:rPr lang="en-US" altLang="ja-JP" sz="9600" dirty="0">
                <a:solidFill>
                  <a:schemeClr val="bg2">
                    <a:lumMod val="90000"/>
                  </a:schemeClr>
                </a:solidFill>
              </a:rPr>
              <a:t>inferences”. </a:t>
            </a:r>
            <a:endParaRPr lang="en-US" altLang="ja-JP" sz="6400" dirty="0">
              <a:solidFill>
                <a:schemeClr val="bg2">
                  <a:lumMod val="90000"/>
                </a:schemeClr>
              </a:solidFill>
            </a:endParaRPr>
          </a:p>
          <a:p>
            <a:pPr marL="400050" lvl="1" indent="-400050">
              <a:buNone/>
            </a:pPr>
            <a:r>
              <a:rPr lang="en-US" altLang="ja-JP" sz="10000" dirty="0">
                <a:solidFill>
                  <a:schemeClr val="bg2">
                    <a:lumMod val="90000"/>
                  </a:schemeClr>
                </a:solidFill>
              </a:rPr>
              <a:t>     “The kind of inference whose correctness determines the conceptual contents of its premises and conclusions may be called, following Sellars, </a:t>
            </a:r>
            <a:r>
              <a:rPr lang="en-US" altLang="ja-JP" sz="10000" i="1" dirty="0">
                <a:solidFill>
                  <a:schemeClr val="bg2">
                    <a:lumMod val="90000"/>
                  </a:schemeClr>
                </a:solidFill>
              </a:rPr>
              <a:t>material </a:t>
            </a:r>
            <a:r>
              <a:rPr lang="en-US" altLang="ja-JP" sz="10000" dirty="0">
                <a:solidFill>
                  <a:schemeClr val="bg2">
                    <a:lumMod val="90000"/>
                  </a:schemeClr>
                </a:solidFill>
              </a:rPr>
              <a:t>inferences”. (AR. p. 52)</a:t>
            </a:r>
          </a:p>
          <a:p>
            <a:endParaRPr lang="ja-JP" altLang="ja-JP" sz="4300" dirty="0">
              <a:solidFill>
                <a:schemeClr val="bg2">
                  <a:lumMod val="90000"/>
                </a:schemeClr>
              </a:solidFill>
            </a:endParaRPr>
          </a:p>
          <a:p>
            <a:endParaRPr kumimoji="1" lang="ja-JP" altLang="en-US" sz="4300" dirty="0">
              <a:solidFill>
                <a:schemeClr val="bg2">
                  <a:lumMod val="90000"/>
                </a:schemeClr>
              </a:solidFill>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51</a:t>
            </a:fld>
            <a:endParaRPr kumimoji="1" lang="ja-JP" altLang="en-US"/>
          </a:p>
        </p:txBody>
      </p:sp>
    </p:spTree>
    <p:extLst>
      <p:ext uri="{BB962C8B-B14F-4D97-AF65-F5344CB8AC3E}">
        <p14:creationId xmlns:p14="http://schemas.microsoft.com/office/powerpoint/2010/main" val="296697300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251520" y="188640"/>
            <a:ext cx="8229600" cy="6264696"/>
          </a:xfrm>
        </p:spPr>
        <p:txBody>
          <a:bodyPr>
            <a:normAutofit fontScale="25000" lnSpcReduction="20000"/>
          </a:bodyPr>
          <a:lstStyle/>
          <a:p>
            <a:pPr marL="0" indent="0">
              <a:buNone/>
            </a:pPr>
            <a:r>
              <a:rPr lang="en-US" altLang="ja-JP" sz="11200" b="1" dirty="0" smtClean="0"/>
              <a:t>(4) </a:t>
            </a:r>
            <a:r>
              <a:rPr lang="en-US" altLang="ja-JP" sz="11200" b="1" dirty="0"/>
              <a:t>Material inference</a:t>
            </a:r>
          </a:p>
          <a:p>
            <a:pPr marL="0" indent="0">
              <a:buNone/>
            </a:pPr>
            <a:r>
              <a:rPr lang="en-US" altLang="ja-JP" sz="9600" dirty="0" err="1"/>
              <a:t>Brandom</a:t>
            </a:r>
            <a:r>
              <a:rPr lang="en-US" altLang="ja-JP" sz="9600" dirty="0"/>
              <a:t> refers to an inference understood in the standard way as a ‘</a:t>
            </a:r>
            <a:r>
              <a:rPr lang="en-US" altLang="ja-JP" sz="9600" dirty="0">
                <a:solidFill>
                  <a:srgbClr val="FF0000"/>
                </a:solidFill>
              </a:rPr>
              <a:t>formal inference’. </a:t>
            </a:r>
            <a:r>
              <a:rPr lang="en-US" altLang="ja-JP" sz="9600" dirty="0"/>
              <a:t>If the premises of a formal inference are true, then the conclusion is true. The validity of an inference is explained by the truth of sentences.  </a:t>
            </a:r>
            <a:endParaRPr lang="en-US" altLang="ja-JP" sz="9600" dirty="0" smtClean="0"/>
          </a:p>
          <a:p>
            <a:pPr marL="0" indent="0">
              <a:buNone/>
            </a:pPr>
            <a:r>
              <a:rPr lang="en-US" altLang="ja-JP" sz="4000" dirty="0"/>
              <a:t> </a:t>
            </a:r>
            <a:r>
              <a:rPr lang="en-US" altLang="ja-JP" sz="4000" dirty="0" smtClean="0"/>
              <a:t>   </a:t>
            </a:r>
            <a:endParaRPr lang="en-US" altLang="ja-JP" sz="4000" dirty="0"/>
          </a:p>
          <a:p>
            <a:pPr marL="0" indent="0">
              <a:buNone/>
            </a:pPr>
            <a:r>
              <a:rPr lang="en-US" altLang="ja-JP" sz="9600" dirty="0" smtClean="0"/>
              <a:t>If </a:t>
            </a:r>
            <a:r>
              <a:rPr lang="en-US" altLang="ja-JP" sz="9600" dirty="0"/>
              <a:t>we accept the basic idea of the foregoing, to understand a sentence is to understand the correct upstream and downstream inferences; therefore, the correctness of an inference cannot depend on the meaning or truth values of </a:t>
            </a:r>
            <a:r>
              <a:rPr lang="en-US" altLang="ja-JP" sz="9600" dirty="0" smtClean="0"/>
              <a:t>sentences. </a:t>
            </a:r>
            <a:r>
              <a:rPr lang="en-US" altLang="ja-JP" sz="9600" dirty="0" smtClean="0">
                <a:solidFill>
                  <a:srgbClr val="FF0000"/>
                </a:solidFill>
              </a:rPr>
              <a:t>In </a:t>
            </a:r>
            <a:r>
              <a:rPr lang="en-US" altLang="ja-JP" sz="9600" dirty="0">
                <a:solidFill>
                  <a:srgbClr val="FF0000"/>
                </a:solidFill>
              </a:rPr>
              <a:t>contrast, inferentialism explains the truth as that which is preserved in a correct inference</a:t>
            </a:r>
            <a:r>
              <a:rPr lang="en-US" altLang="ja-JP" sz="9600" dirty="0" smtClean="0">
                <a:solidFill>
                  <a:srgbClr val="FF0000"/>
                </a:solidFill>
              </a:rPr>
              <a:t>.</a:t>
            </a:r>
          </a:p>
          <a:p>
            <a:pPr marL="0" indent="0">
              <a:buNone/>
            </a:pPr>
            <a:r>
              <a:rPr lang="en-US" altLang="ja-JP" sz="4000" dirty="0">
                <a:solidFill>
                  <a:srgbClr val="FF0000"/>
                </a:solidFill>
              </a:rPr>
              <a:t> </a:t>
            </a:r>
            <a:r>
              <a:rPr lang="en-US" altLang="ja-JP" sz="4000" dirty="0" smtClean="0">
                <a:solidFill>
                  <a:srgbClr val="FF0000"/>
                </a:solidFill>
              </a:rPr>
              <a:t>  </a:t>
            </a:r>
            <a:r>
              <a:rPr lang="en-US" altLang="ja-JP" sz="4000" dirty="0" smtClean="0"/>
              <a:t> </a:t>
            </a:r>
          </a:p>
          <a:p>
            <a:pPr marL="0" indent="0">
              <a:buNone/>
            </a:pPr>
            <a:r>
              <a:rPr lang="en-US" altLang="ja-JP" sz="9600" dirty="0" err="1" smtClean="0">
                <a:solidFill>
                  <a:schemeClr val="bg2">
                    <a:lumMod val="90000"/>
                  </a:schemeClr>
                </a:solidFill>
              </a:rPr>
              <a:t>Brandom</a:t>
            </a:r>
            <a:r>
              <a:rPr lang="en-US" altLang="ja-JP" sz="9600" dirty="0" smtClean="0">
                <a:solidFill>
                  <a:schemeClr val="bg2">
                    <a:lumMod val="90000"/>
                  </a:schemeClr>
                </a:solidFill>
              </a:rPr>
              <a:t> </a:t>
            </a:r>
            <a:r>
              <a:rPr lang="en-US" altLang="ja-JP" sz="9600" dirty="0">
                <a:solidFill>
                  <a:schemeClr val="bg2">
                    <a:lumMod val="90000"/>
                  </a:schemeClr>
                </a:solidFill>
              </a:rPr>
              <a:t>refers to such correct inferences </a:t>
            </a:r>
            <a:r>
              <a:rPr lang="en-US" altLang="ja-JP" sz="9600" dirty="0" smtClean="0">
                <a:solidFill>
                  <a:schemeClr val="bg2">
                    <a:lumMod val="90000"/>
                  </a:schemeClr>
                </a:solidFill>
              </a:rPr>
              <a:t>as “</a:t>
            </a:r>
            <a:r>
              <a:rPr lang="en-US" altLang="ja-JP" sz="9600" i="1" dirty="0" smtClean="0">
                <a:solidFill>
                  <a:schemeClr val="bg2">
                    <a:lumMod val="90000"/>
                  </a:schemeClr>
                </a:solidFill>
              </a:rPr>
              <a:t>material </a:t>
            </a:r>
            <a:r>
              <a:rPr lang="en-US" altLang="ja-JP" sz="9600" dirty="0">
                <a:solidFill>
                  <a:schemeClr val="bg2">
                    <a:lumMod val="90000"/>
                  </a:schemeClr>
                </a:solidFill>
              </a:rPr>
              <a:t>inferences”. </a:t>
            </a:r>
            <a:endParaRPr lang="en-US" altLang="ja-JP" sz="6400" dirty="0">
              <a:solidFill>
                <a:schemeClr val="bg2">
                  <a:lumMod val="90000"/>
                </a:schemeClr>
              </a:solidFill>
            </a:endParaRPr>
          </a:p>
          <a:p>
            <a:pPr marL="400050" lvl="1" indent="-400050">
              <a:buNone/>
            </a:pPr>
            <a:r>
              <a:rPr lang="en-US" altLang="ja-JP" sz="10000" dirty="0">
                <a:solidFill>
                  <a:schemeClr val="bg2">
                    <a:lumMod val="90000"/>
                  </a:schemeClr>
                </a:solidFill>
              </a:rPr>
              <a:t>     “The kind of inference whose correctness determines the conceptual contents of its premises and conclusions may be called, following Sellars, </a:t>
            </a:r>
            <a:r>
              <a:rPr lang="en-US" altLang="ja-JP" sz="10000" i="1" dirty="0">
                <a:solidFill>
                  <a:schemeClr val="bg2">
                    <a:lumMod val="90000"/>
                  </a:schemeClr>
                </a:solidFill>
              </a:rPr>
              <a:t>material </a:t>
            </a:r>
            <a:r>
              <a:rPr lang="en-US" altLang="ja-JP" sz="10000" dirty="0">
                <a:solidFill>
                  <a:schemeClr val="bg2">
                    <a:lumMod val="90000"/>
                  </a:schemeClr>
                </a:solidFill>
              </a:rPr>
              <a:t>inferences”. (AR. p. 52)</a:t>
            </a:r>
          </a:p>
          <a:p>
            <a:endParaRPr lang="ja-JP" altLang="ja-JP" sz="4300" dirty="0"/>
          </a:p>
          <a:p>
            <a:endParaRPr kumimoji="1" lang="ja-JP" altLang="en-US" sz="4300"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52</a:t>
            </a:fld>
            <a:endParaRPr kumimoji="1" lang="ja-JP" altLang="en-US"/>
          </a:p>
        </p:txBody>
      </p:sp>
    </p:spTree>
    <p:extLst>
      <p:ext uri="{BB962C8B-B14F-4D97-AF65-F5344CB8AC3E}">
        <p14:creationId xmlns:p14="http://schemas.microsoft.com/office/powerpoint/2010/main" val="292789591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251520" y="188640"/>
            <a:ext cx="8229600" cy="6264696"/>
          </a:xfrm>
        </p:spPr>
        <p:txBody>
          <a:bodyPr>
            <a:normAutofit fontScale="25000" lnSpcReduction="20000"/>
          </a:bodyPr>
          <a:lstStyle/>
          <a:p>
            <a:pPr marL="0" indent="0">
              <a:buNone/>
            </a:pPr>
            <a:r>
              <a:rPr lang="en-US" altLang="ja-JP" sz="11200" b="1" dirty="0" smtClean="0"/>
              <a:t>(4) </a:t>
            </a:r>
            <a:r>
              <a:rPr lang="en-US" altLang="ja-JP" sz="11200" b="1" dirty="0"/>
              <a:t>Material inference</a:t>
            </a:r>
          </a:p>
          <a:p>
            <a:pPr marL="0" indent="0">
              <a:buNone/>
            </a:pPr>
            <a:r>
              <a:rPr lang="en-US" altLang="ja-JP" sz="9600" dirty="0" err="1"/>
              <a:t>Brandom</a:t>
            </a:r>
            <a:r>
              <a:rPr lang="en-US" altLang="ja-JP" sz="9600" dirty="0"/>
              <a:t> refers to an inference understood in the standard way as a ‘</a:t>
            </a:r>
            <a:r>
              <a:rPr lang="en-US" altLang="ja-JP" sz="9600" dirty="0">
                <a:solidFill>
                  <a:srgbClr val="FF0000"/>
                </a:solidFill>
              </a:rPr>
              <a:t>formal inference’. </a:t>
            </a:r>
            <a:r>
              <a:rPr lang="en-US" altLang="ja-JP" sz="9600" dirty="0"/>
              <a:t>If the premises of a formal inference are true, then the conclusion is true. The validity of an inference is explained by the truth of sentences.  </a:t>
            </a:r>
            <a:endParaRPr lang="en-US" altLang="ja-JP" sz="9600" dirty="0" smtClean="0"/>
          </a:p>
          <a:p>
            <a:pPr marL="0" indent="0">
              <a:buNone/>
            </a:pPr>
            <a:r>
              <a:rPr lang="en-US" altLang="ja-JP" sz="4000" dirty="0"/>
              <a:t> </a:t>
            </a:r>
            <a:r>
              <a:rPr lang="en-US" altLang="ja-JP" sz="4000" dirty="0" smtClean="0"/>
              <a:t>   </a:t>
            </a:r>
            <a:endParaRPr lang="en-US" altLang="ja-JP" sz="4000" dirty="0"/>
          </a:p>
          <a:p>
            <a:pPr marL="0" indent="0">
              <a:buNone/>
            </a:pPr>
            <a:r>
              <a:rPr lang="en-US" altLang="ja-JP" sz="9600" dirty="0" smtClean="0"/>
              <a:t>If </a:t>
            </a:r>
            <a:r>
              <a:rPr lang="en-US" altLang="ja-JP" sz="9600" dirty="0"/>
              <a:t>we accept the basic idea of the foregoing, to understand a sentence is to understand the correct upstream and downstream inferences; therefore, the correctness of an inference cannot depend on the meaning or truth values of </a:t>
            </a:r>
            <a:r>
              <a:rPr lang="en-US" altLang="ja-JP" sz="9600" dirty="0" smtClean="0"/>
              <a:t>sentences. </a:t>
            </a:r>
            <a:r>
              <a:rPr lang="en-US" altLang="ja-JP" sz="9600" dirty="0" smtClean="0">
                <a:solidFill>
                  <a:srgbClr val="FF0000"/>
                </a:solidFill>
              </a:rPr>
              <a:t>In </a:t>
            </a:r>
            <a:r>
              <a:rPr lang="en-US" altLang="ja-JP" sz="9600" dirty="0">
                <a:solidFill>
                  <a:srgbClr val="FF0000"/>
                </a:solidFill>
              </a:rPr>
              <a:t>contrast, inferentialism explains the truth as that which is preserved in a correct inference</a:t>
            </a:r>
            <a:r>
              <a:rPr lang="en-US" altLang="ja-JP" sz="9600" dirty="0" smtClean="0">
                <a:solidFill>
                  <a:srgbClr val="FF0000"/>
                </a:solidFill>
              </a:rPr>
              <a:t>.</a:t>
            </a:r>
          </a:p>
          <a:p>
            <a:pPr marL="0" indent="0">
              <a:buNone/>
            </a:pPr>
            <a:r>
              <a:rPr lang="en-US" altLang="ja-JP" sz="4000" dirty="0">
                <a:solidFill>
                  <a:srgbClr val="FF0000"/>
                </a:solidFill>
              </a:rPr>
              <a:t> </a:t>
            </a:r>
            <a:r>
              <a:rPr lang="en-US" altLang="ja-JP" sz="4000" dirty="0" smtClean="0">
                <a:solidFill>
                  <a:srgbClr val="FF0000"/>
                </a:solidFill>
              </a:rPr>
              <a:t>  </a:t>
            </a:r>
            <a:r>
              <a:rPr lang="en-US" altLang="ja-JP" sz="4000" dirty="0" smtClean="0"/>
              <a:t> </a:t>
            </a:r>
          </a:p>
          <a:p>
            <a:pPr marL="0" indent="0">
              <a:buNone/>
            </a:pPr>
            <a:r>
              <a:rPr lang="en-US" altLang="ja-JP" sz="9600" dirty="0" err="1" smtClean="0"/>
              <a:t>Brandom</a:t>
            </a:r>
            <a:r>
              <a:rPr lang="en-US" altLang="ja-JP" sz="9600" dirty="0" smtClean="0"/>
              <a:t> </a:t>
            </a:r>
            <a:r>
              <a:rPr lang="en-US" altLang="ja-JP" sz="9600" dirty="0"/>
              <a:t>refers to such correct inferences </a:t>
            </a:r>
            <a:r>
              <a:rPr lang="en-US" altLang="ja-JP" sz="9600" dirty="0" smtClean="0"/>
              <a:t>as </a:t>
            </a:r>
            <a:r>
              <a:rPr lang="en-US" altLang="ja-JP" sz="9600" dirty="0" smtClean="0">
                <a:solidFill>
                  <a:srgbClr val="FF0000"/>
                </a:solidFill>
              </a:rPr>
              <a:t>“</a:t>
            </a:r>
            <a:r>
              <a:rPr lang="en-US" altLang="ja-JP" sz="9600" i="1" dirty="0" smtClean="0">
                <a:solidFill>
                  <a:srgbClr val="FF0000"/>
                </a:solidFill>
              </a:rPr>
              <a:t>material </a:t>
            </a:r>
            <a:r>
              <a:rPr lang="en-US" altLang="ja-JP" sz="9600" dirty="0">
                <a:solidFill>
                  <a:srgbClr val="FF0000"/>
                </a:solidFill>
              </a:rPr>
              <a:t>inferences”. </a:t>
            </a:r>
            <a:endParaRPr lang="en-US" altLang="ja-JP" sz="6400" dirty="0"/>
          </a:p>
          <a:p>
            <a:pPr marL="400050" lvl="1" indent="-400050">
              <a:buNone/>
            </a:pPr>
            <a:r>
              <a:rPr lang="en-US" altLang="ja-JP" sz="10000" dirty="0"/>
              <a:t>     “The kind of inference whose correctness determines the conceptual contents of its premises and conclusions may be called, following Sellars, </a:t>
            </a:r>
            <a:r>
              <a:rPr lang="en-US" altLang="ja-JP" sz="10000" i="1" dirty="0">
                <a:solidFill>
                  <a:srgbClr val="FF0000"/>
                </a:solidFill>
              </a:rPr>
              <a:t>material </a:t>
            </a:r>
            <a:r>
              <a:rPr lang="en-US" altLang="ja-JP" sz="10000" dirty="0">
                <a:solidFill>
                  <a:srgbClr val="FF0000"/>
                </a:solidFill>
              </a:rPr>
              <a:t>inferences</a:t>
            </a:r>
            <a:r>
              <a:rPr lang="en-US" altLang="ja-JP" sz="10000" dirty="0"/>
              <a:t>”. (AR. p. 52)</a:t>
            </a:r>
          </a:p>
          <a:p>
            <a:endParaRPr lang="ja-JP" altLang="ja-JP" sz="4300" dirty="0"/>
          </a:p>
          <a:p>
            <a:endParaRPr kumimoji="1" lang="ja-JP" altLang="en-US" sz="4300"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53</a:t>
            </a:fld>
            <a:endParaRPr kumimoji="1" lang="ja-JP" altLang="en-US"/>
          </a:p>
        </p:txBody>
      </p:sp>
    </p:spTree>
    <p:extLst>
      <p:ext uri="{BB962C8B-B14F-4D97-AF65-F5344CB8AC3E}">
        <p14:creationId xmlns:p14="http://schemas.microsoft.com/office/powerpoint/2010/main" val="292789591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79512" y="476672"/>
            <a:ext cx="8229600" cy="6264696"/>
          </a:xfrm>
        </p:spPr>
        <p:txBody>
          <a:bodyPr>
            <a:normAutofit/>
          </a:bodyPr>
          <a:lstStyle/>
          <a:p>
            <a:pPr marL="0" indent="0">
              <a:buNone/>
            </a:pPr>
            <a:r>
              <a:rPr lang="en-US" altLang="ja-JP" sz="2800" dirty="0"/>
              <a:t>The example </a:t>
            </a:r>
            <a:r>
              <a:rPr lang="en-US" altLang="ja-JP" sz="2800" dirty="0" smtClean="0"/>
              <a:t>of material inference offered </a:t>
            </a:r>
            <a:r>
              <a:rPr lang="en-US" altLang="ja-JP" sz="2800" dirty="0"/>
              <a:t>by Brandom is the following inference: </a:t>
            </a:r>
          </a:p>
          <a:p>
            <a:pPr marL="0" indent="0">
              <a:buNone/>
            </a:pPr>
            <a:r>
              <a:rPr lang="ja-JP" altLang="en-US" sz="2800" dirty="0" smtClean="0"/>
              <a:t>　</a:t>
            </a:r>
            <a:r>
              <a:rPr lang="en-US" altLang="ja-JP" sz="2800" dirty="0" smtClean="0"/>
              <a:t>from  </a:t>
            </a:r>
            <a:r>
              <a:rPr lang="en-US" altLang="ja-JP" sz="2800" dirty="0">
                <a:solidFill>
                  <a:srgbClr val="FF0000"/>
                </a:solidFill>
              </a:rPr>
              <a:t>“Pittsburgh is to the west of Princeton” </a:t>
            </a:r>
          </a:p>
          <a:p>
            <a:pPr marL="0" indent="0">
              <a:buNone/>
            </a:pPr>
            <a:r>
              <a:rPr lang="ja-JP" altLang="en-US" sz="2800" dirty="0" smtClean="0"/>
              <a:t>　</a:t>
            </a:r>
            <a:r>
              <a:rPr lang="en-US" altLang="ja-JP" sz="2800" dirty="0" smtClean="0"/>
              <a:t>to  </a:t>
            </a:r>
            <a:r>
              <a:rPr lang="en-US" altLang="ja-JP" sz="2800" dirty="0"/>
              <a:t>“</a:t>
            </a:r>
            <a:r>
              <a:rPr lang="en-US" altLang="ja-JP" sz="2800" dirty="0">
                <a:solidFill>
                  <a:srgbClr val="FF0000"/>
                </a:solidFill>
              </a:rPr>
              <a:t>Princeton is to the east of Pittsburgh.”</a:t>
            </a:r>
            <a:r>
              <a:rPr lang="en-US" altLang="ja-JP" sz="2800" dirty="0"/>
              <a:t> </a:t>
            </a:r>
            <a:endParaRPr lang="en-US" altLang="ja-JP" sz="2800" dirty="0" smtClean="0"/>
          </a:p>
          <a:p>
            <a:pPr marL="0" indent="0">
              <a:buNone/>
            </a:pPr>
            <a:endParaRPr lang="en-US" altLang="ja-JP" sz="2800" dirty="0"/>
          </a:p>
          <a:p>
            <a:pPr marL="0" indent="0">
              <a:buNone/>
            </a:pPr>
            <a:r>
              <a:rPr lang="en-US" altLang="ja-JP" sz="2800" dirty="0" smtClean="0">
                <a:solidFill>
                  <a:schemeClr val="bg2">
                    <a:lumMod val="90000"/>
                  </a:schemeClr>
                </a:solidFill>
              </a:rPr>
              <a:t>The meanings of “to the west of ” and “to the east of ” are made explicit by this </a:t>
            </a:r>
            <a:r>
              <a:rPr lang="en-US" altLang="ja-JP" sz="2800" i="1" dirty="0" smtClean="0">
                <a:solidFill>
                  <a:schemeClr val="bg2">
                    <a:lumMod val="90000"/>
                  </a:schemeClr>
                </a:solidFill>
              </a:rPr>
              <a:t>material</a:t>
            </a:r>
            <a:r>
              <a:rPr lang="en-US" altLang="ja-JP" sz="2800" dirty="0" smtClean="0">
                <a:solidFill>
                  <a:schemeClr val="bg2">
                    <a:lumMod val="90000"/>
                  </a:schemeClr>
                </a:solidFill>
              </a:rPr>
              <a:t> inference. We understand the meanings of “west” and “east” by accepting this </a:t>
            </a:r>
            <a:r>
              <a:rPr lang="en-US" altLang="ja-JP" sz="2800" i="1" dirty="0" smtClean="0">
                <a:solidFill>
                  <a:schemeClr val="bg2">
                    <a:lumMod val="90000"/>
                  </a:schemeClr>
                </a:solidFill>
              </a:rPr>
              <a:t>material</a:t>
            </a:r>
            <a:r>
              <a:rPr lang="en-US" altLang="ja-JP" sz="2800" dirty="0" smtClean="0">
                <a:solidFill>
                  <a:schemeClr val="bg2">
                    <a:lumMod val="90000"/>
                  </a:schemeClr>
                </a:solidFill>
              </a:rPr>
              <a:t> inference. </a:t>
            </a:r>
            <a:r>
              <a:rPr lang="en-US" altLang="ja-JP" sz="2000" dirty="0" smtClean="0">
                <a:solidFill>
                  <a:schemeClr val="bg2">
                    <a:lumMod val="90000"/>
                  </a:schemeClr>
                </a:solidFill>
              </a:rPr>
              <a:t>(Cf. </a:t>
            </a:r>
            <a:r>
              <a:rPr lang="en-US" altLang="ja-JP" sz="2000" dirty="0" err="1" smtClean="0">
                <a:solidFill>
                  <a:schemeClr val="bg2">
                    <a:lumMod val="90000"/>
                  </a:schemeClr>
                </a:solidFill>
              </a:rPr>
              <a:t>Brandom</a:t>
            </a:r>
            <a:r>
              <a:rPr lang="en-US" altLang="ja-JP" sz="2000" dirty="0" smtClean="0">
                <a:solidFill>
                  <a:schemeClr val="bg2">
                    <a:lumMod val="90000"/>
                  </a:schemeClr>
                </a:solidFill>
              </a:rPr>
              <a:t>, </a:t>
            </a:r>
            <a:r>
              <a:rPr lang="en-US" altLang="ja-JP" sz="2000" i="1" dirty="0" smtClean="0">
                <a:solidFill>
                  <a:schemeClr val="bg2">
                    <a:lumMod val="90000"/>
                  </a:schemeClr>
                </a:solidFill>
              </a:rPr>
              <a:t>Articulating Reasons</a:t>
            </a:r>
            <a:r>
              <a:rPr lang="en-US" altLang="ja-JP" sz="2000" dirty="0" smtClean="0">
                <a:solidFill>
                  <a:schemeClr val="bg2">
                    <a:lumMod val="90000"/>
                  </a:schemeClr>
                </a:solidFill>
              </a:rPr>
              <a:t>,</a:t>
            </a:r>
            <a:r>
              <a:rPr lang="en-US" altLang="ja-JP" sz="2000" i="1" dirty="0" smtClean="0">
                <a:solidFill>
                  <a:schemeClr val="bg2">
                    <a:lumMod val="90000"/>
                  </a:schemeClr>
                </a:solidFill>
              </a:rPr>
              <a:t> </a:t>
            </a:r>
            <a:r>
              <a:rPr lang="en-US" altLang="ja-JP" sz="2000" dirty="0" smtClean="0">
                <a:solidFill>
                  <a:schemeClr val="bg2">
                    <a:lumMod val="90000"/>
                  </a:schemeClr>
                </a:solidFill>
              </a:rPr>
              <a:t>p. 52).  </a:t>
            </a:r>
            <a:endParaRPr lang="ja-JP" altLang="ja-JP" sz="2000" dirty="0" smtClean="0">
              <a:solidFill>
                <a:schemeClr val="bg2">
                  <a:lumMod val="90000"/>
                </a:schemeClr>
              </a:solidFill>
            </a:endParaRPr>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54</a:t>
            </a:fld>
            <a:endParaRPr kumimoji="1" lang="ja-JP" altLang="en-US"/>
          </a:p>
        </p:txBody>
      </p:sp>
    </p:spTree>
    <p:extLst>
      <p:ext uri="{BB962C8B-B14F-4D97-AF65-F5344CB8AC3E}">
        <p14:creationId xmlns:p14="http://schemas.microsoft.com/office/powerpoint/2010/main" val="112724607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79512" y="476672"/>
            <a:ext cx="8229600" cy="6264696"/>
          </a:xfrm>
        </p:spPr>
        <p:txBody>
          <a:bodyPr>
            <a:normAutofit/>
          </a:bodyPr>
          <a:lstStyle/>
          <a:p>
            <a:pPr marL="0" indent="0">
              <a:buNone/>
            </a:pPr>
            <a:r>
              <a:rPr lang="en-US" altLang="ja-JP" sz="2800" dirty="0"/>
              <a:t>The example </a:t>
            </a:r>
            <a:r>
              <a:rPr lang="en-US" altLang="ja-JP" sz="2800" dirty="0" smtClean="0"/>
              <a:t>of material inference offered </a:t>
            </a:r>
            <a:r>
              <a:rPr lang="en-US" altLang="ja-JP" sz="2800" dirty="0"/>
              <a:t>by Brandom is the following inference: </a:t>
            </a:r>
          </a:p>
          <a:p>
            <a:pPr marL="0" indent="0">
              <a:buNone/>
            </a:pPr>
            <a:r>
              <a:rPr lang="ja-JP" altLang="en-US" sz="2800" dirty="0" smtClean="0"/>
              <a:t>　</a:t>
            </a:r>
            <a:r>
              <a:rPr lang="en-US" altLang="ja-JP" sz="2800" dirty="0" smtClean="0"/>
              <a:t>from  </a:t>
            </a:r>
            <a:r>
              <a:rPr lang="en-US" altLang="ja-JP" sz="2800" dirty="0">
                <a:solidFill>
                  <a:srgbClr val="FF0000"/>
                </a:solidFill>
              </a:rPr>
              <a:t>“Pittsburgh is to the west of Princeton” </a:t>
            </a:r>
          </a:p>
          <a:p>
            <a:pPr marL="0" indent="0">
              <a:buNone/>
            </a:pPr>
            <a:r>
              <a:rPr lang="ja-JP" altLang="en-US" sz="2800" dirty="0" smtClean="0"/>
              <a:t>　</a:t>
            </a:r>
            <a:r>
              <a:rPr lang="en-US" altLang="ja-JP" sz="2800" dirty="0" smtClean="0"/>
              <a:t>to  </a:t>
            </a:r>
            <a:r>
              <a:rPr lang="en-US" altLang="ja-JP" sz="2800" dirty="0"/>
              <a:t>“</a:t>
            </a:r>
            <a:r>
              <a:rPr lang="en-US" altLang="ja-JP" sz="2800" dirty="0">
                <a:solidFill>
                  <a:srgbClr val="FF0000"/>
                </a:solidFill>
              </a:rPr>
              <a:t>Princeton is to the east of Pittsburgh.”</a:t>
            </a:r>
            <a:r>
              <a:rPr lang="en-US" altLang="ja-JP" sz="2800" dirty="0"/>
              <a:t> </a:t>
            </a:r>
            <a:endParaRPr lang="en-US" altLang="ja-JP" sz="2800" dirty="0" smtClean="0"/>
          </a:p>
          <a:p>
            <a:pPr marL="0" indent="0">
              <a:buNone/>
            </a:pPr>
            <a:endParaRPr lang="en-US" altLang="ja-JP" sz="2800" dirty="0"/>
          </a:p>
          <a:p>
            <a:pPr marL="0" indent="0">
              <a:buNone/>
            </a:pPr>
            <a:r>
              <a:rPr lang="en-US" altLang="ja-JP" sz="2800" dirty="0"/>
              <a:t>The meanings of “</a:t>
            </a:r>
            <a:r>
              <a:rPr lang="en-US" altLang="ja-JP" sz="2800" dirty="0">
                <a:solidFill>
                  <a:srgbClr val="C00000"/>
                </a:solidFill>
              </a:rPr>
              <a:t>to the west of </a:t>
            </a:r>
            <a:r>
              <a:rPr lang="en-US" altLang="ja-JP" sz="2800" dirty="0"/>
              <a:t>” and “</a:t>
            </a:r>
            <a:r>
              <a:rPr lang="en-US" altLang="ja-JP" sz="2800" dirty="0">
                <a:solidFill>
                  <a:srgbClr val="C00000"/>
                </a:solidFill>
              </a:rPr>
              <a:t>to the east of </a:t>
            </a:r>
            <a:r>
              <a:rPr lang="en-US" altLang="ja-JP" sz="2800" dirty="0"/>
              <a:t>” are </a:t>
            </a:r>
            <a:r>
              <a:rPr lang="en-US" altLang="ja-JP" sz="2800" dirty="0" smtClean="0"/>
              <a:t>determined by </a:t>
            </a:r>
            <a:r>
              <a:rPr lang="en-US" altLang="ja-JP" sz="2800" dirty="0"/>
              <a:t>this </a:t>
            </a:r>
            <a:r>
              <a:rPr lang="en-US" altLang="ja-JP" sz="2800" i="1" dirty="0">
                <a:solidFill>
                  <a:srgbClr val="C00000"/>
                </a:solidFill>
              </a:rPr>
              <a:t>material</a:t>
            </a:r>
            <a:r>
              <a:rPr lang="en-US" altLang="ja-JP" sz="2800" dirty="0">
                <a:solidFill>
                  <a:srgbClr val="C00000"/>
                </a:solidFill>
              </a:rPr>
              <a:t> inference</a:t>
            </a:r>
            <a:r>
              <a:rPr lang="en-US" altLang="ja-JP" sz="2800" dirty="0"/>
              <a:t>. We understand the meanings of </a:t>
            </a:r>
            <a:r>
              <a:rPr lang="en-US" altLang="ja-JP" sz="2800" dirty="0">
                <a:solidFill>
                  <a:srgbClr val="C00000"/>
                </a:solidFill>
              </a:rPr>
              <a:t>“west</a:t>
            </a:r>
            <a:r>
              <a:rPr lang="en-US" altLang="ja-JP" sz="2800" dirty="0"/>
              <a:t>” and “</a:t>
            </a:r>
            <a:r>
              <a:rPr lang="en-US" altLang="ja-JP" sz="2800" dirty="0">
                <a:solidFill>
                  <a:srgbClr val="C00000"/>
                </a:solidFill>
              </a:rPr>
              <a:t>east</a:t>
            </a:r>
            <a:r>
              <a:rPr lang="en-US" altLang="ja-JP" sz="2800" dirty="0"/>
              <a:t>” by accepting this </a:t>
            </a:r>
            <a:r>
              <a:rPr lang="en-US" altLang="ja-JP" sz="2800" i="1" dirty="0">
                <a:solidFill>
                  <a:srgbClr val="C00000"/>
                </a:solidFill>
              </a:rPr>
              <a:t>material</a:t>
            </a:r>
            <a:r>
              <a:rPr lang="en-US" altLang="ja-JP" sz="2800" dirty="0">
                <a:solidFill>
                  <a:srgbClr val="C00000"/>
                </a:solidFill>
              </a:rPr>
              <a:t> inference.</a:t>
            </a:r>
            <a:r>
              <a:rPr lang="en-US" altLang="ja-JP" sz="2800" dirty="0"/>
              <a:t> </a:t>
            </a:r>
            <a:r>
              <a:rPr lang="en-US" altLang="ja-JP" sz="2000" dirty="0" smtClean="0"/>
              <a:t>(Cf. </a:t>
            </a:r>
            <a:r>
              <a:rPr lang="en-US" altLang="ja-JP" sz="2000" dirty="0" err="1" smtClean="0"/>
              <a:t>Brandom</a:t>
            </a:r>
            <a:r>
              <a:rPr lang="en-US" altLang="ja-JP" sz="2000" dirty="0" smtClean="0"/>
              <a:t>, </a:t>
            </a:r>
            <a:r>
              <a:rPr lang="en-US" altLang="ja-JP" sz="2000" i="1" dirty="0" smtClean="0"/>
              <a:t>Articulating Reasons</a:t>
            </a:r>
            <a:r>
              <a:rPr lang="en-US" altLang="ja-JP" sz="2000" dirty="0" smtClean="0"/>
              <a:t>,</a:t>
            </a:r>
            <a:r>
              <a:rPr lang="en-US" altLang="ja-JP" sz="2000" i="1" dirty="0" smtClean="0"/>
              <a:t> </a:t>
            </a:r>
            <a:r>
              <a:rPr lang="en-US" altLang="ja-JP" sz="2000" dirty="0"/>
              <a:t>p. </a:t>
            </a:r>
            <a:r>
              <a:rPr lang="en-US" altLang="ja-JP" sz="2000" dirty="0" smtClean="0"/>
              <a:t>52).  </a:t>
            </a:r>
            <a:endParaRPr lang="ja-JP" altLang="ja-JP" sz="2000"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55</a:t>
            </a:fld>
            <a:endParaRPr kumimoji="1" lang="ja-JP" altLang="en-US"/>
          </a:p>
        </p:txBody>
      </p:sp>
    </p:spTree>
    <p:extLst>
      <p:ext uri="{BB962C8B-B14F-4D97-AF65-F5344CB8AC3E}">
        <p14:creationId xmlns:p14="http://schemas.microsoft.com/office/powerpoint/2010/main" val="43455453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23528" y="404664"/>
            <a:ext cx="8712968" cy="5793507"/>
          </a:xfrm>
        </p:spPr>
        <p:txBody>
          <a:bodyPr>
            <a:normAutofit/>
          </a:bodyPr>
          <a:lstStyle/>
          <a:p>
            <a:pPr marL="0" indent="0">
              <a:buNone/>
            </a:pPr>
            <a:r>
              <a:rPr lang="en-US" altLang="ja-JP" sz="2800" dirty="0"/>
              <a:t>Part 2  QA inferential semantics</a:t>
            </a:r>
          </a:p>
          <a:p>
            <a:pPr marL="0" indent="0">
              <a:buNone/>
            </a:pPr>
            <a:r>
              <a:rPr lang="en-US" altLang="ja-JP" sz="2800" b="1" dirty="0" smtClean="0"/>
              <a:t>2  </a:t>
            </a:r>
            <a:r>
              <a:rPr lang="en-US" altLang="ja-JP" sz="2800" b="1" dirty="0"/>
              <a:t>Semantic </a:t>
            </a:r>
            <a:r>
              <a:rPr lang="en-US" altLang="ja-JP" sz="2800" b="1" dirty="0" smtClean="0"/>
              <a:t>Version of QA </a:t>
            </a:r>
            <a:r>
              <a:rPr lang="en-US" altLang="ja-JP" sz="2800" b="1" dirty="0"/>
              <a:t>inference</a:t>
            </a:r>
          </a:p>
          <a:p>
            <a:pPr marL="0" indent="0">
              <a:buNone/>
            </a:pPr>
            <a:r>
              <a:rPr lang="en-US" altLang="ja-JP" sz="2800" b="1" dirty="0"/>
              <a:t>2.1  Cognitive and expressive tasks of </a:t>
            </a:r>
            <a:r>
              <a:rPr lang="en-US" altLang="ja-JP" sz="2800" b="1" dirty="0" smtClean="0"/>
              <a:t>logic</a:t>
            </a:r>
          </a:p>
          <a:p>
            <a:pPr marL="0" indent="0">
              <a:buNone/>
            </a:pPr>
            <a:r>
              <a:rPr lang="en-US" altLang="ja-JP" sz="2800" dirty="0" smtClean="0"/>
              <a:t>It </a:t>
            </a:r>
            <a:r>
              <a:rPr lang="en-US" altLang="ja-JP" sz="2800" dirty="0"/>
              <a:t>would be helpful to expand the inferential relationships identified by </a:t>
            </a:r>
            <a:r>
              <a:rPr lang="en-US" altLang="ja-JP" sz="2800" dirty="0" err="1" smtClean="0"/>
              <a:t>Brandom</a:t>
            </a:r>
            <a:r>
              <a:rPr lang="en-US" altLang="ja-JP" sz="2800" dirty="0" smtClean="0"/>
              <a:t> </a:t>
            </a:r>
            <a:r>
              <a:rPr lang="en-US" altLang="ja-JP" sz="2800" dirty="0"/>
              <a:t>to the QA inferential relationship. </a:t>
            </a:r>
            <a:endParaRPr lang="en-US" altLang="ja-JP" sz="2800" dirty="0" smtClean="0"/>
          </a:p>
          <a:p>
            <a:pPr marL="0" indent="0">
              <a:buNone/>
            </a:pPr>
            <a:endParaRPr lang="en-US" altLang="ja-JP" sz="2800" dirty="0"/>
          </a:p>
          <a:p>
            <a:pPr marL="0" indent="0">
              <a:buNone/>
            </a:pPr>
            <a:r>
              <a:rPr lang="en-US" altLang="ja-JP" sz="2800" dirty="0"/>
              <a:t>However, we cannot directly apply </a:t>
            </a:r>
            <a:r>
              <a:rPr lang="en-US" altLang="ja-JP" sz="2800" dirty="0" smtClean="0"/>
              <a:t>QA </a:t>
            </a:r>
            <a:r>
              <a:rPr lang="en-US" altLang="ja-JP" sz="2800" dirty="0"/>
              <a:t>inference to </a:t>
            </a:r>
            <a:r>
              <a:rPr lang="en-US" altLang="ja-JP" sz="2800" dirty="0" smtClean="0"/>
              <a:t>inferential semantics </a:t>
            </a:r>
            <a:r>
              <a:rPr lang="en-US" altLang="ja-JP" sz="2800" dirty="0"/>
              <a:t>because inferential semantics focuses on </a:t>
            </a:r>
            <a:r>
              <a:rPr lang="en-US" altLang="ja-JP" sz="2800" dirty="0">
                <a:solidFill>
                  <a:srgbClr val="FF0000"/>
                </a:solidFill>
              </a:rPr>
              <a:t>the expressive tasks </a:t>
            </a:r>
            <a:r>
              <a:rPr lang="en-US" altLang="ja-JP" sz="2800" dirty="0"/>
              <a:t>of logic rather than on </a:t>
            </a:r>
            <a:r>
              <a:rPr lang="en-US" altLang="ja-JP" sz="2800" dirty="0">
                <a:solidFill>
                  <a:srgbClr val="FF0000"/>
                </a:solidFill>
              </a:rPr>
              <a:t>the cognitive </a:t>
            </a:r>
            <a:r>
              <a:rPr lang="en-US" altLang="ja-JP" sz="2800" dirty="0" smtClean="0">
                <a:solidFill>
                  <a:srgbClr val="FF0000"/>
                </a:solidFill>
              </a:rPr>
              <a:t>or practical </a:t>
            </a:r>
            <a:r>
              <a:rPr lang="en-US" altLang="ja-JP" sz="2800" dirty="0" smtClean="0"/>
              <a:t>tasks</a:t>
            </a:r>
            <a:r>
              <a:rPr lang="en-US" altLang="ja-JP" sz="2800" dirty="0"/>
              <a:t>.</a:t>
            </a:r>
            <a:endParaRPr lang="ja-JP" altLang="ja-JP" sz="2800"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56</a:t>
            </a:fld>
            <a:endParaRPr kumimoji="1" lang="ja-JP" altLang="en-US"/>
          </a:p>
        </p:txBody>
      </p:sp>
    </p:spTree>
    <p:extLst>
      <p:ext uri="{BB962C8B-B14F-4D97-AF65-F5344CB8AC3E}">
        <p14:creationId xmlns:p14="http://schemas.microsoft.com/office/powerpoint/2010/main" val="349122083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476672"/>
            <a:ext cx="8568952" cy="5793507"/>
          </a:xfrm>
        </p:spPr>
        <p:txBody>
          <a:bodyPr>
            <a:normAutofit lnSpcReduction="10000"/>
          </a:bodyPr>
          <a:lstStyle/>
          <a:p>
            <a:pPr marL="0" indent="0">
              <a:buNone/>
            </a:pPr>
            <a:r>
              <a:rPr lang="en-US" altLang="ja-JP" sz="3000" dirty="0"/>
              <a:t>Brandom identifies two tasks performed by logic. (</a:t>
            </a:r>
            <a:r>
              <a:rPr lang="en-US" altLang="ja-JP" sz="3000" i="1" dirty="0" smtClean="0"/>
              <a:t>Articulating Reason</a:t>
            </a:r>
            <a:r>
              <a:rPr lang="en-US" altLang="ja-JP" sz="3000" dirty="0" smtClean="0"/>
              <a:t>, p. 19</a:t>
            </a:r>
            <a:r>
              <a:rPr lang="en-US" altLang="ja-JP" sz="3000" dirty="0"/>
              <a:t>) </a:t>
            </a:r>
          </a:p>
          <a:p>
            <a:pPr marL="400050" lvl="1" indent="0">
              <a:buNone/>
            </a:pPr>
            <a:r>
              <a:rPr lang="ja-JP" altLang="en-US" sz="3000" dirty="0" smtClean="0">
                <a:solidFill>
                  <a:srgbClr val="FF0000"/>
                </a:solidFill>
              </a:rPr>
              <a:t>・</a:t>
            </a:r>
            <a:r>
              <a:rPr lang="en-US" altLang="ja-JP" sz="3000" dirty="0" smtClean="0">
                <a:solidFill>
                  <a:srgbClr val="FF0000"/>
                </a:solidFill>
              </a:rPr>
              <a:t>The </a:t>
            </a:r>
            <a:r>
              <a:rPr lang="en-US" altLang="ja-JP" sz="3000" dirty="0">
                <a:solidFill>
                  <a:srgbClr val="FF0000"/>
                </a:solidFill>
              </a:rPr>
              <a:t>epistemological task of logic</a:t>
            </a:r>
            <a:r>
              <a:rPr lang="en-US" altLang="ja-JP" sz="3000" dirty="0"/>
              <a:t>: to establish the truth of certain kinds of claims by proving them.</a:t>
            </a:r>
          </a:p>
          <a:p>
            <a:pPr marL="400050" lvl="1" indent="0">
              <a:buNone/>
            </a:pPr>
            <a:r>
              <a:rPr lang="ja-JP" altLang="en-US" sz="3000" dirty="0" smtClean="0">
                <a:solidFill>
                  <a:srgbClr val="FF0000"/>
                </a:solidFill>
              </a:rPr>
              <a:t>・</a:t>
            </a:r>
            <a:r>
              <a:rPr lang="en-US" altLang="ja-JP" sz="3000" dirty="0" smtClean="0">
                <a:solidFill>
                  <a:srgbClr val="FF0000"/>
                </a:solidFill>
              </a:rPr>
              <a:t>The </a:t>
            </a:r>
            <a:r>
              <a:rPr lang="en-US" altLang="ja-JP" sz="3000" dirty="0">
                <a:solidFill>
                  <a:srgbClr val="FF0000"/>
                </a:solidFill>
              </a:rPr>
              <a:t>expressive task of logic: </a:t>
            </a:r>
            <a:r>
              <a:rPr lang="en-US" altLang="ja-JP" sz="3000" dirty="0"/>
              <a:t>to make explicit the sematic relationships among linguistic expressions. </a:t>
            </a:r>
          </a:p>
          <a:p>
            <a:pPr marL="0" indent="0">
              <a:buNone/>
            </a:pPr>
            <a:endParaRPr lang="en-US" altLang="ja-JP" sz="3000" dirty="0"/>
          </a:p>
          <a:p>
            <a:pPr marL="0" indent="0">
              <a:buNone/>
            </a:pPr>
            <a:r>
              <a:rPr lang="en-US" altLang="ja-JP" sz="3000" dirty="0">
                <a:solidFill>
                  <a:srgbClr val="FF0000"/>
                </a:solidFill>
              </a:rPr>
              <a:t>Inferential semantics </a:t>
            </a:r>
            <a:r>
              <a:rPr lang="en-US" altLang="ja-JP" sz="3000" dirty="0"/>
              <a:t>focuses on </a:t>
            </a:r>
            <a:r>
              <a:rPr lang="en-US" altLang="ja-JP" sz="3000" dirty="0">
                <a:solidFill>
                  <a:srgbClr val="FF0000"/>
                </a:solidFill>
              </a:rPr>
              <a:t>the expressive task</a:t>
            </a:r>
            <a:r>
              <a:rPr lang="en-US" altLang="ja-JP" sz="3000" dirty="0"/>
              <a:t>.</a:t>
            </a:r>
          </a:p>
          <a:p>
            <a:pPr marL="400050" lvl="1" indent="0">
              <a:buNone/>
            </a:pPr>
            <a:r>
              <a:rPr lang="en-US" altLang="ja-JP" sz="3000" dirty="0"/>
              <a:t>‘According to the inferentialist account of concept use</a:t>
            </a:r>
            <a:r>
              <a:rPr lang="en-US" altLang="ja-JP" sz="3000" dirty="0" smtClean="0"/>
              <a:t>,</a:t>
            </a:r>
            <a:r>
              <a:rPr lang="en-GB" altLang="ja-JP" sz="3000" dirty="0"/>
              <a:t> in </a:t>
            </a:r>
            <a:r>
              <a:rPr lang="en-GB" altLang="ja-JP" sz="3000" dirty="0" smtClean="0"/>
              <a:t>making </a:t>
            </a:r>
            <a:r>
              <a:rPr lang="en-US" altLang="ja-JP" sz="3000" dirty="0" smtClean="0"/>
              <a:t>claim one </a:t>
            </a:r>
            <a:r>
              <a:rPr lang="en-US" altLang="ja-JP" sz="3000" dirty="0"/>
              <a:t>is implicitly </a:t>
            </a:r>
            <a:r>
              <a:rPr lang="en-US" altLang="ja-JP" sz="3000" dirty="0">
                <a:solidFill>
                  <a:srgbClr val="FF0000"/>
                </a:solidFill>
              </a:rPr>
              <a:t>endorsing a set of inferences</a:t>
            </a:r>
            <a:r>
              <a:rPr lang="en-US" altLang="ja-JP" sz="3000" dirty="0"/>
              <a:t>, which articulate </a:t>
            </a:r>
            <a:r>
              <a:rPr lang="en-US" altLang="ja-JP" sz="3000" dirty="0">
                <a:solidFill>
                  <a:srgbClr val="FF0000"/>
                </a:solidFill>
              </a:rPr>
              <a:t>its conceptual content</a:t>
            </a:r>
            <a:r>
              <a:rPr lang="en-US" altLang="ja-JP" sz="3000" dirty="0"/>
              <a:t>’. AR. 19</a:t>
            </a:r>
            <a:endParaRPr lang="ja-JP" altLang="ja-JP" sz="3000"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57</a:t>
            </a:fld>
            <a:endParaRPr kumimoji="1" lang="ja-JP" altLang="en-US"/>
          </a:p>
        </p:txBody>
      </p:sp>
    </p:spTree>
    <p:extLst>
      <p:ext uri="{BB962C8B-B14F-4D97-AF65-F5344CB8AC3E}">
        <p14:creationId xmlns:p14="http://schemas.microsoft.com/office/powerpoint/2010/main" val="349122083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67544" y="404664"/>
            <a:ext cx="8496944" cy="5793507"/>
          </a:xfrm>
        </p:spPr>
        <p:txBody>
          <a:bodyPr>
            <a:normAutofit/>
          </a:bodyPr>
          <a:lstStyle/>
          <a:p>
            <a:pPr marL="0" indent="0">
              <a:buNone/>
            </a:pPr>
            <a:r>
              <a:rPr lang="en-US" altLang="ja-JP" sz="2800" dirty="0"/>
              <a:t>The </a:t>
            </a:r>
            <a:r>
              <a:rPr lang="en-US" altLang="ja-JP" sz="2800" dirty="0" smtClean="0">
                <a:solidFill>
                  <a:srgbClr val="FF0000"/>
                </a:solidFill>
              </a:rPr>
              <a:t>QA </a:t>
            </a:r>
            <a:r>
              <a:rPr lang="en-US" altLang="ja-JP" sz="2800" dirty="0">
                <a:solidFill>
                  <a:srgbClr val="FF0000"/>
                </a:solidFill>
              </a:rPr>
              <a:t>inference</a:t>
            </a:r>
            <a:r>
              <a:rPr lang="ja-JP" altLang="en-US" sz="2800" dirty="0">
                <a:solidFill>
                  <a:srgbClr val="FF0000"/>
                </a:solidFill>
              </a:rPr>
              <a:t> </a:t>
            </a:r>
            <a:r>
              <a:rPr lang="en-US" altLang="ja-JP" sz="2800" dirty="0"/>
              <a:t>in Part 1 focuses on the </a:t>
            </a:r>
            <a:r>
              <a:rPr lang="en-US" altLang="ja-JP" sz="2800" dirty="0">
                <a:solidFill>
                  <a:srgbClr val="FF0000"/>
                </a:solidFill>
              </a:rPr>
              <a:t>cognitive and practical task of </a:t>
            </a:r>
            <a:r>
              <a:rPr lang="en-US" altLang="ja-JP" sz="2800" dirty="0" smtClean="0">
                <a:solidFill>
                  <a:srgbClr val="FF0000"/>
                </a:solidFill>
              </a:rPr>
              <a:t>logic</a:t>
            </a:r>
            <a:r>
              <a:rPr lang="en-US" altLang="ja-JP" sz="2800" dirty="0" smtClean="0"/>
              <a:t>, which is </a:t>
            </a:r>
            <a:r>
              <a:rPr lang="en-US" altLang="ja-JP" sz="2800" dirty="0"/>
              <a:t>necessary for analysis of cognition and action</a:t>
            </a:r>
            <a:r>
              <a:rPr lang="en-US" altLang="ja-JP" sz="2800" dirty="0" smtClean="0"/>
              <a:t>.</a:t>
            </a:r>
            <a:r>
              <a:rPr lang="ja-JP" altLang="en-US" sz="2800" dirty="0" smtClean="0"/>
              <a:t>　　　　　</a:t>
            </a:r>
            <a:endParaRPr lang="en-US" altLang="ja-JP" sz="2800" dirty="0" smtClean="0"/>
          </a:p>
          <a:p>
            <a:pPr marL="0" indent="0">
              <a:buNone/>
            </a:pPr>
            <a:r>
              <a:rPr lang="en-US" altLang="ja-JP" sz="2800" dirty="0" smtClean="0"/>
              <a:t>However</a:t>
            </a:r>
            <a:r>
              <a:rPr lang="en-US" altLang="ja-JP" sz="2800" dirty="0"/>
              <a:t>, </a:t>
            </a:r>
            <a:r>
              <a:rPr lang="en-US" altLang="ja-JP" sz="2800" dirty="0" smtClean="0"/>
              <a:t>in order to apply the QA </a:t>
            </a:r>
            <a:r>
              <a:rPr lang="en-US" altLang="ja-JP" sz="2800" dirty="0"/>
              <a:t>inference to </a:t>
            </a:r>
            <a:r>
              <a:rPr lang="en-US" altLang="ja-JP" sz="2800" dirty="0" smtClean="0"/>
              <a:t> semantics, it is required to cut down it to the </a:t>
            </a:r>
            <a:r>
              <a:rPr lang="en-US" altLang="ja-JP" sz="2800" dirty="0"/>
              <a:t>expressive </a:t>
            </a:r>
            <a:r>
              <a:rPr lang="en-US" altLang="ja-JP" sz="2800" dirty="0" smtClean="0"/>
              <a:t>relationships in the QA </a:t>
            </a:r>
            <a:r>
              <a:rPr lang="en-US" altLang="ja-JP" sz="2800" dirty="0"/>
              <a:t>inferences. I will call </a:t>
            </a:r>
            <a:r>
              <a:rPr lang="en-US" altLang="ja-JP" sz="2800" dirty="0" smtClean="0"/>
              <a:t>this </a:t>
            </a:r>
            <a:r>
              <a:rPr lang="en-US" altLang="ja-JP" sz="2800" dirty="0"/>
              <a:t>the ‘</a:t>
            </a:r>
            <a:r>
              <a:rPr lang="en-US" altLang="ja-JP" sz="2800" i="1" dirty="0">
                <a:solidFill>
                  <a:srgbClr val="FF0000"/>
                </a:solidFill>
              </a:rPr>
              <a:t>semantic</a:t>
            </a:r>
            <a:r>
              <a:rPr lang="en-US" altLang="ja-JP" sz="2800" dirty="0">
                <a:solidFill>
                  <a:srgbClr val="FF0000"/>
                </a:solidFill>
              </a:rPr>
              <a:t> </a:t>
            </a:r>
            <a:r>
              <a:rPr lang="en-US" altLang="ja-JP" sz="2800" dirty="0" smtClean="0">
                <a:solidFill>
                  <a:srgbClr val="FF0000"/>
                </a:solidFill>
              </a:rPr>
              <a:t>version </a:t>
            </a:r>
            <a:r>
              <a:rPr lang="en-US" altLang="ja-JP" sz="2800" dirty="0" smtClean="0"/>
              <a:t>of QA </a:t>
            </a:r>
            <a:r>
              <a:rPr lang="en-US" altLang="ja-JP" sz="2800" dirty="0"/>
              <a:t>inference’.</a:t>
            </a:r>
            <a:endParaRPr lang="ja-JP" altLang="ja-JP" sz="2800"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58</a:t>
            </a:fld>
            <a:endParaRPr kumimoji="1" lang="ja-JP" altLang="en-US"/>
          </a:p>
        </p:txBody>
      </p:sp>
    </p:spTree>
    <p:extLst>
      <p:ext uri="{BB962C8B-B14F-4D97-AF65-F5344CB8AC3E}">
        <p14:creationId xmlns:p14="http://schemas.microsoft.com/office/powerpoint/2010/main" val="349122083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476672"/>
            <a:ext cx="8229600" cy="5793507"/>
          </a:xfrm>
        </p:spPr>
        <p:txBody>
          <a:bodyPr>
            <a:normAutofit fontScale="85000" lnSpcReduction="10000"/>
          </a:bodyPr>
          <a:lstStyle/>
          <a:p>
            <a:pPr marL="0" indent="0">
              <a:buNone/>
            </a:pPr>
            <a:r>
              <a:rPr lang="en-US" altLang="ja-JP" b="1" dirty="0"/>
              <a:t>2</a:t>
            </a:r>
            <a:r>
              <a:rPr lang="en-US" altLang="ja-JP" b="1" dirty="0" smtClean="0"/>
              <a:t>.2 </a:t>
            </a:r>
            <a:r>
              <a:rPr lang="en-US" altLang="ja-JP" b="1" i="1" dirty="0"/>
              <a:t>Semantic</a:t>
            </a:r>
            <a:r>
              <a:rPr lang="en-US" altLang="ja-JP" b="1" dirty="0"/>
              <a:t> </a:t>
            </a:r>
            <a:r>
              <a:rPr lang="en-US" altLang="ja-JP" b="1" dirty="0" smtClean="0"/>
              <a:t>version of QA </a:t>
            </a:r>
            <a:r>
              <a:rPr lang="en-US" altLang="ja-JP" b="1" dirty="0"/>
              <a:t>inference</a:t>
            </a:r>
            <a:endParaRPr lang="ja-JP" altLang="ja-JP" b="1" dirty="0"/>
          </a:p>
          <a:p>
            <a:pPr marL="0" indent="0">
              <a:buNone/>
            </a:pPr>
            <a:r>
              <a:rPr lang="en-US" altLang="ja-JP" b="1" dirty="0"/>
              <a:t># Semantic version of Wisniewski’s ‘erotetic inference’</a:t>
            </a:r>
            <a:endParaRPr lang="ja-JP" altLang="ja-JP" b="1" dirty="0"/>
          </a:p>
          <a:p>
            <a:pPr marL="0" indent="0">
              <a:buNone/>
            </a:pPr>
            <a:r>
              <a:rPr lang="en-US" altLang="ja-JP" dirty="0"/>
              <a:t>He identifies the following two conditions, (C1) and (C2), for the first kind of erotetic inference</a:t>
            </a:r>
            <a:r>
              <a:rPr lang="en-US" altLang="ja-JP" dirty="0" smtClean="0"/>
              <a:t>.</a:t>
            </a:r>
            <a:r>
              <a:rPr lang="ja-JP" altLang="en-US" dirty="0"/>
              <a:t> </a:t>
            </a:r>
            <a:r>
              <a:rPr lang="en-US" altLang="ja-JP" dirty="0" smtClean="0"/>
              <a:t>(</a:t>
            </a:r>
            <a:r>
              <a:rPr lang="en-US" altLang="ja-JP" dirty="0"/>
              <a:t>C2) is the condition of </a:t>
            </a:r>
            <a:r>
              <a:rPr lang="en-US" altLang="ja-JP" dirty="0">
                <a:solidFill>
                  <a:srgbClr val="C00000"/>
                </a:solidFill>
              </a:rPr>
              <a:t>informativeness. </a:t>
            </a:r>
            <a:r>
              <a:rPr lang="en-US" altLang="ja-JP" dirty="0"/>
              <a:t>(C2) is not necessary here because we are focused on only the sematic relationships. </a:t>
            </a:r>
            <a:endParaRPr lang="ja-JP" altLang="ja-JP" dirty="0"/>
          </a:p>
          <a:p>
            <a:pPr marL="0" indent="0">
              <a:buNone/>
            </a:pPr>
            <a:r>
              <a:rPr lang="ja-JP" altLang="en-US" sz="1400" dirty="0" smtClean="0"/>
              <a:t>　　</a:t>
            </a:r>
            <a:endParaRPr lang="en-US" altLang="ja-JP" sz="1400" dirty="0"/>
          </a:p>
          <a:p>
            <a:pPr marL="0" indent="0">
              <a:buNone/>
            </a:pPr>
            <a:r>
              <a:rPr lang="en-US" altLang="ja-JP" dirty="0"/>
              <a:t>He raises the two conditions, (C3) and (C4), for the second kind of erotetic inference</a:t>
            </a:r>
            <a:r>
              <a:rPr lang="en-US" altLang="ja-JP" dirty="0" smtClean="0"/>
              <a:t>.</a:t>
            </a:r>
            <a:r>
              <a:rPr lang="ja-JP" altLang="en-US" dirty="0" smtClean="0"/>
              <a:t> </a:t>
            </a:r>
            <a:r>
              <a:rPr lang="en-US" altLang="ja-JP" dirty="0" smtClean="0"/>
              <a:t>(</a:t>
            </a:r>
            <a:r>
              <a:rPr lang="en-US" altLang="ja-JP" dirty="0"/>
              <a:t>C4) is the condition of </a:t>
            </a:r>
            <a:r>
              <a:rPr lang="en-US" altLang="ja-JP" dirty="0">
                <a:solidFill>
                  <a:srgbClr val="C00000"/>
                </a:solidFill>
              </a:rPr>
              <a:t>cognitive usefulness</a:t>
            </a:r>
            <a:r>
              <a:rPr lang="en-US" altLang="ja-JP" dirty="0"/>
              <a:t>. Therefore, it is not necessary here.</a:t>
            </a:r>
          </a:p>
          <a:p>
            <a:pPr marL="0" indent="0">
              <a:buNone/>
            </a:pPr>
            <a:endParaRPr lang="en-US" altLang="ja-JP" dirty="0"/>
          </a:p>
          <a:p>
            <a:pPr marL="0" indent="0">
              <a:buNone/>
            </a:pPr>
            <a:r>
              <a:rPr lang="en-US" altLang="ja-JP" dirty="0"/>
              <a:t>However, we can keep (C1) </a:t>
            </a:r>
            <a:r>
              <a:rPr lang="en-US" altLang="ja-JP" dirty="0" smtClean="0"/>
              <a:t>, </a:t>
            </a:r>
            <a:r>
              <a:rPr lang="en-US" altLang="ja-JP" dirty="0"/>
              <a:t>(C3</a:t>
            </a:r>
            <a:r>
              <a:rPr lang="en-US" altLang="ja-JP" dirty="0" smtClean="0"/>
              <a:t>), (C5), and (C6) here.</a:t>
            </a:r>
            <a:endParaRPr lang="en-US" altLang="ja-JP" dirty="0"/>
          </a:p>
          <a:p>
            <a:pPr marL="0" indent="0">
              <a:buNone/>
            </a:pP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59</a:t>
            </a:fld>
            <a:endParaRPr kumimoji="1" lang="ja-JP" altLang="en-US"/>
          </a:p>
        </p:txBody>
      </p:sp>
    </p:spTree>
    <p:extLst>
      <p:ext uri="{BB962C8B-B14F-4D97-AF65-F5344CB8AC3E}">
        <p14:creationId xmlns:p14="http://schemas.microsoft.com/office/powerpoint/2010/main" val="34912208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764704"/>
            <a:ext cx="8229600" cy="5721499"/>
          </a:xfrm>
        </p:spPr>
        <p:txBody>
          <a:bodyPr>
            <a:normAutofit lnSpcReduction="10000"/>
          </a:bodyPr>
          <a:lstStyle/>
          <a:p>
            <a:pPr marL="0" indent="0">
              <a:buNone/>
            </a:pPr>
            <a:r>
              <a:rPr lang="en-US" altLang="ja-JP" sz="1400" dirty="0" smtClean="0"/>
              <a:t>    </a:t>
            </a:r>
            <a:endParaRPr lang="en-US" altLang="ja-JP" sz="1400" dirty="0" smtClean="0"/>
          </a:p>
          <a:p>
            <a:pPr marL="0" indent="0">
              <a:buNone/>
            </a:pPr>
            <a:r>
              <a:rPr lang="en-US" altLang="ja-JP" sz="3000" dirty="0" smtClean="0"/>
              <a:t>To </a:t>
            </a:r>
            <a:r>
              <a:rPr lang="en-US" altLang="ja-JP" sz="3000" dirty="0"/>
              <a:t>answer this question, we must bear in mind that </a:t>
            </a:r>
            <a:r>
              <a:rPr lang="en-US" altLang="ja-JP" sz="3000" dirty="0">
                <a:solidFill>
                  <a:srgbClr val="FF0000"/>
                </a:solidFill>
              </a:rPr>
              <a:t>an inference is drawn to answer a certain question, </a:t>
            </a:r>
            <a:r>
              <a:rPr lang="en-US" altLang="ja-JP" sz="3000" dirty="0"/>
              <a:t>and the conclusion is an answer to that question. </a:t>
            </a:r>
            <a:endParaRPr lang="en-US" altLang="ja-JP" sz="3000" dirty="0" smtClean="0"/>
          </a:p>
          <a:p>
            <a:pPr marL="0" indent="0">
              <a:buNone/>
            </a:pPr>
            <a:r>
              <a:rPr lang="en-US" altLang="ja-JP" sz="3000" dirty="0" smtClean="0"/>
              <a:t>The </a:t>
            </a:r>
            <a:r>
              <a:rPr lang="en-US" altLang="ja-JP" sz="3000" dirty="0"/>
              <a:t>above inference is drawn to answer the following question:</a:t>
            </a:r>
            <a:endParaRPr lang="ja-JP" altLang="ja-JP" sz="3000" dirty="0"/>
          </a:p>
          <a:p>
            <a:pPr marL="0" indent="0">
              <a:buNone/>
            </a:pPr>
            <a:r>
              <a:rPr lang="en-US" altLang="ja-JP" sz="3000" dirty="0"/>
              <a:t> </a:t>
            </a:r>
            <a:endParaRPr lang="ja-JP" altLang="ja-JP" sz="3000" dirty="0"/>
          </a:p>
          <a:p>
            <a:pPr marL="0" indent="0">
              <a:buNone/>
            </a:pPr>
            <a:r>
              <a:rPr lang="en-US" altLang="ja-JP" sz="3000" dirty="0"/>
              <a:t>  </a:t>
            </a:r>
            <a:r>
              <a:rPr lang="ja-JP" altLang="ja-JP" sz="3000" dirty="0"/>
              <a:t>　　</a:t>
            </a:r>
            <a:r>
              <a:rPr lang="en-US" altLang="ja-JP" sz="3000" dirty="0">
                <a:solidFill>
                  <a:schemeClr val="bg2">
                    <a:lumMod val="90000"/>
                  </a:schemeClr>
                </a:solidFill>
              </a:rPr>
              <a:t>    </a:t>
            </a:r>
            <a:r>
              <a:rPr lang="en-US" altLang="ja-JP" sz="3000" i="1" dirty="0">
                <a:solidFill>
                  <a:schemeClr val="bg2">
                    <a:lumMod val="90000"/>
                  </a:schemeClr>
                </a:solidFill>
              </a:rPr>
              <a:t>Are all </a:t>
            </a:r>
            <a:r>
              <a:rPr lang="en-US" altLang="ja-JP" sz="3000" i="1" dirty="0" smtClean="0">
                <a:solidFill>
                  <a:schemeClr val="bg2">
                    <a:lumMod val="90000"/>
                  </a:schemeClr>
                </a:solidFill>
              </a:rPr>
              <a:t>penguins </a:t>
            </a:r>
            <a:r>
              <a:rPr lang="en-US" altLang="ja-JP" sz="3000" i="1" dirty="0">
                <a:solidFill>
                  <a:schemeClr val="bg2">
                    <a:lumMod val="90000"/>
                  </a:schemeClr>
                </a:solidFill>
              </a:rPr>
              <a:t>oviparous?</a:t>
            </a:r>
            <a:endParaRPr lang="ja-JP" altLang="ja-JP" sz="3000" i="1" dirty="0">
              <a:solidFill>
                <a:schemeClr val="bg2">
                  <a:lumMod val="90000"/>
                </a:schemeClr>
              </a:solidFill>
            </a:endParaRPr>
          </a:p>
          <a:p>
            <a:pPr marL="0" indent="0">
              <a:buNone/>
            </a:pPr>
            <a:r>
              <a:rPr lang="en-US" altLang="ja-JP" sz="3000" dirty="0">
                <a:solidFill>
                  <a:schemeClr val="bg2">
                    <a:lumMod val="90000"/>
                  </a:schemeClr>
                </a:solidFill>
              </a:rPr>
              <a:t>            All penguins are birds.</a:t>
            </a:r>
            <a:endParaRPr lang="ja-JP" altLang="ja-JP" sz="3000" dirty="0">
              <a:solidFill>
                <a:schemeClr val="bg2">
                  <a:lumMod val="90000"/>
                </a:schemeClr>
              </a:solidFill>
            </a:endParaRPr>
          </a:p>
          <a:p>
            <a:pPr marL="0" indent="0">
              <a:buNone/>
            </a:pPr>
            <a:r>
              <a:rPr lang="en-US" altLang="ja-JP" sz="3000" dirty="0">
                <a:solidFill>
                  <a:schemeClr val="bg2">
                    <a:lumMod val="90000"/>
                  </a:schemeClr>
                </a:solidFill>
              </a:rPr>
              <a:t>    </a:t>
            </a:r>
            <a:r>
              <a:rPr lang="en-US" altLang="ja-JP" sz="3000" u="sng" dirty="0">
                <a:solidFill>
                  <a:schemeClr val="bg2">
                    <a:lumMod val="90000"/>
                  </a:schemeClr>
                </a:solidFill>
              </a:rPr>
              <a:t>        All birds are oviparous.          </a:t>
            </a:r>
            <a:endParaRPr lang="ja-JP" altLang="ja-JP" sz="3000" dirty="0">
              <a:solidFill>
                <a:schemeClr val="bg2">
                  <a:lumMod val="90000"/>
                </a:schemeClr>
              </a:solidFill>
            </a:endParaRPr>
          </a:p>
          <a:p>
            <a:pPr marL="0" indent="0">
              <a:buNone/>
            </a:pPr>
            <a:r>
              <a:rPr lang="en-US" altLang="ja-JP" sz="3000" dirty="0">
                <a:solidFill>
                  <a:schemeClr val="bg2">
                    <a:lumMod val="90000"/>
                  </a:schemeClr>
                </a:solidFill>
              </a:rPr>
              <a:t>        ∴All penguins are oviparous.</a:t>
            </a:r>
            <a:endParaRPr lang="ja-JP" altLang="ja-JP" sz="3000" dirty="0">
              <a:solidFill>
                <a:schemeClr val="bg2">
                  <a:lumMod val="90000"/>
                </a:schemeClr>
              </a:solidFill>
            </a:endParaRPr>
          </a:p>
          <a:p>
            <a:pPr marL="0" indent="0">
              <a:buNone/>
            </a:pPr>
            <a:r>
              <a:rPr lang="en-US" altLang="ja-JP" dirty="0"/>
              <a:t> </a:t>
            </a: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6</a:t>
            </a:fld>
            <a:endParaRPr kumimoji="1" lang="ja-JP" altLang="en-US"/>
          </a:p>
        </p:txBody>
      </p:sp>
    </p:spTree>
    <p:extLst>
      <p:ext uri="{BB962C8B-B14F-4D97-AF65-F5344CB8AC3E}">
        <p14:creationId xmlns:p14="http://schemas.microsoft.com/office/powerpoint/2010/main" val="201023845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23528" y="476672"/>
            <a:ext cx="8229600" cy="5793507"/>
          </a:xfrm>
        </p:spPr>
        <p:txBody>
          <a:bodyPr>
            <a:normAutofit/>
          </a:bodyPr>
          <a:lstStyle/>
          <a:p>
            <a:pPr marL="0" indent="0">
              <a:buNone/>
            </a:pPr>
            <a:r>
              <a:rPr lang="en-US" altLang="ja-JP" sz="2800" b="1" dirty="0" smtClean="0"/>
              <a:t>We </a:t>
            </a:r>
            <a:r>
              <a:rPr lang="en-US" altLang="ja-JP" sz="2800" b="1" dirty="0" smtClean="0"/>
              <a:t>classified the </a:t>
            </a:r>
            <a:r>
              <a:rPr lang="en-US" altLang="ja-JP" sz="2800" b="1" dirty="0"/>
              <a:t>four types of </a:t>
            </a:r>
            <a:r>
              <a:rPr lang="en-US" altLang="ja-JP" sz="2800" b="1" dirty="0" smtClean="0"/>
              <a:t>QA inference </a:t>
            </a:r>
            <a:r>
              <a:rPr lang="en-US" altLang="ja-JP" sz="2800" b="1" dirty="0"/>
              <a:t>as follows</a:t>
            </a:r>
            <a:r>
              <a:rPr lang="en-US" altLang="ja-JP" sz="2800" b="1" dirty="0" smtClean="0"/>
              <a:t>.</a:t>
            </a:r>
            <a:r>
              <a:rPr lang="en-US" altLang="ja-JP" sz="2800" dirty="0"/>
              <a:t> We can keep this classification here.</a:t>
            </a:r>
          </a:p>
          <a:p>
            <a:pPr marL="0" indent="0">
              <a:buNone/>
            </a:pPr>
            <a:endParaRPr lang="ja-JP" altLang="ja-JP" sz="2800" b="1" dirty="0"/>
          </a:p>
          <a:p>
            <a:r>
              <a:rPr lang="en-US" altLang="ja-JP" sz="2800" dirty="0"/>
              <a:t>1) </a:t>
            </a:r>
            <a:r>
              <a:rPr lang="en-US" altLang="ja-JP" sz="2800" i="1" dirty="0"/>
              <a:t>Complete type</a:t>
            </a:r>
            <a:r>
              <a:rPr lang="en-US" altLang="ja-JP" sz="2800" dirty="0"/>
              <a:t>: Q, Γ┣</a:t>
            </a:r>
            <a:r>
              <a:rPr lang="ja-JP" altLang="en-US" sz="2800" dirty="0"/>
              <a:t>　</a:t>
            </a:r>
            <a:r>
              <a:rPr lang="en-US" altLang="ja-JP" sz="2800" dirty="0"/>
              <a:t>P</a:t>
            </a:r>
            <a:r>
              <a:rPr lang="en-US" altLang="ja-JP" sz="2800" baseline="-25000" dirty="0"/>
              <a:t>   </a:t>
            </a:r>
            <a:endParaRPr lang="ja-JP" altLang="ja-JP" sz="2800" dirty="0"/>
          </a:p>
          <a:p>
            <a:r>
              <a:rPr lang="en-US" altLang="ja-JP" sz="2800" dirty="0"/>
              <a:t>2) </a:t>
            </a:r>
            <a:r>
              <a:rPr lang="en-US" altLang="ja-JP" sz="2800" i="1" dirty="0"/>
              <a:t>Implicit complete type</a:t>
            </a:r>
            <a:r>
              <a:rPr lang="en-US" altLang="ja-JP" sz="2800" dirty="0"/>
              <a:t> (= normal declarative inference): Γ┣</a:t>
            </a:r>
            <a:r>
              <a:rPr lang="ja-JP" altLang="en-US" sz="2800" dirty="0"/>
              <a:t>　</a:t>
            </a:r>
            <a:r>
              <a:rPr lang="en-US" altLang="ja-JP" sz="2800" dirty="0"/>
              <a:t>P</a:t>
            </a:r>
            <a:endParaRPr lang="ja-JP" altLang="ja-JP" sz="2800" dirty="0"/>
          </a:p>
          <a:p>
            <a:r>
              <a:rPr lang="en-US" altLang="ja-JP" sz="2800" dirty="0"/>
              <a:t>3) </a:t>
            </a:r>
            <a:r>
              <a:rPr lang="en-US" altLang="ja-JP" sz="2800" i="1" dirty="0"/>
              <a:t>Incomplete type</a:t>
            </a:r>
            <a:r>
              <a:rPr lang="en-US" altLang="ja-JP" sz="2800" dirty="0"/>
              <a:t>: Q2, Γ┣</a:t>
            </a:r>
            <a:r>
              <a:rPr lang="ja-JP" altLang="en-US" sz="2800" dirty="0"/>
              <a:t>　</a:t>
            </a:r>
            <a:r>
              <a:rPr lang="en-US" altLang="ja-JP" sz="2800" dirty="0"/>
              <a:t>Q1</a:t>
            </a:r>
            <a:endParaRPr lang="ja-JP" altLang="ja-JP" sz="2800" dirty="0"/>
          </a:p>
          <a:p>
            <a:r>
              <a:rPr lang="en-US" altLang="ja-JP" sz="2800" dirty="0"/>
              <a:t>4) </a:t>
            </a:r>
            <a:r>
              <a:rPr lang="en-US" altLang="ja-JP" sz="2800" i="1" dirty="0"/>
              <a:t>Implicit incomplete type</a:t>
            </a:r>
            <a:r>
              <a:rPr lang="en-US" altLang="ja-JP" sz="2800" dirty="0"/>
              <a:t>: D</a:t>
            </a:r>
            <a:r>
              <a:rPr lang="en-US" altLang="ja-JP" sz="2800" baseline="-25000" dirty="0"/>
              <a:t>1</a:t>
            </a:r>
            <a:r>
              <a:rPr lang="en-US" altLang="ja-JP" sz="2800" dirty="0"/>
              <a:t>, …D</a:t>
            </a:r>
            <a:r>
              <a:rPr lang="en-US" altLang="ja-JP" sz="2800" baseline="-25000" dirty="0"/>
              <a:t>m</a:t>
            </a:r>
            <a:r>
              <a:rPr lang="en-US" altLang="ja-JP" sz="2800" dirty="0"/>
              <a:t>┣Q</a:t>
            </a:r>
            <a:endParaRPr lang="ja-JP" altLang="ja-JP" sz="2800" dirty="0"/>
          </a:p>
          <a:p>
            <a:pPr marL="0" indent="0">
              <a:buNone/>
            </a:pPr>
            <a:endParaRPr lang="en-US" altLang="ja-JP" sz="2800" dirty="0" smtClean="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60</a:t>
            </a:fld>
            <a:endParaRPr kumimoji="1" lang="ja-JP" altLang="en-US"/>
          </a:p>
        </p:txBody>
      </p:sp>
    </p:spTree>
    <p:extLst>
      <p:ext uri="{BB962C8B-B14F-4D97-AF65-F5344CB8AC3E}">
        <p14:creationId xmlns:p14="http://schemas.microsoft.com/office/powerpoint/2010/main" val="349122083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251520" y="260648"/>
            <a:ext cx="8640960" cy="5793507"/>
          </a:xfrm>
        </p:spPr>
        <p:txBody>
          <a:bodyPr/>
          <a:lstStyle/>
          <a:p>
            <a:pPr marL="0" indent="0">
              <a:buNone/>
            </a:pPr>
            <a:r>
              <a:rPr lang="en-US" altLang="ja-JP" sz="2800" dirty="0" smtClean="0"/>
              <a:t>Part </a:t>
            </a:r>
            <a:r>
              <a:rPr lang="en-US" altLang="ja-JP" sz="2800" dirty="0"/>
              <a:t>2 QA inferential semantics</a:t>
            </a:r>
          </a:p>
          <a:p>
            <a:pPr marL="0" indent="0">
              <a:buNone/>
            </a:pPr>
            <a:r>
              <a:rPr lang="ja-JP" altLang="ja-JP" sz="2800" b="1" dirty="0" smtClean="0"/>
              <a:t>３ </a:t>
            </a:r>
            <a:r>
              <a:rPr lang="en-US" altLang="ja-JP" sz="2800" b="1" dirty="0" smtClean="0"/>
              <a:t>QA </a:t>
            </a:r>
            <a:r>
              <a:rPr lang="en-US" altLang="ja-JP" sz="2800" b="1" dirty="0"/>
              <a:t>inferential </a:t>
            </a:r>
            <a:r>
              <a:rPr lang="en-US" altLang="ja-JP" sz="2800" b="1" dirty="0" smtClean="0"/>
              <a:t>semantics</a:t>
            </a:r>
            <a:endParaRPr lang="en-US" altLang="ja-JP" sz="2800" b="1" dirty="0"/>
          </a:p>
          <a:p>
            <a:pPr marL="0" indent="0">
              <a:buNone/>
            </a:pPr>
            <a:r>
              <a:rPr lang="en-US" altLang="ja-JP" sz="2800" dirty="0" smtClean="0"/>
              <a:t>I </a:t>
            </a:r>
            <a:r>
              <a:rPr lang="en-US" altLang="ja-JP" sz="2800" dirty="0"/>
              <a:t>will discuss the expansion of inferential semantics by semantic </a:t>
            </a:r>
            <a:r>
              <a:rPr lang="en-US" altLang="ja-JP" sz="2800" dirty="0" smtClean="0"/>
              <a:t>version of QA </a:t>
            </a:r>
            <a:r>
              <a:rPr lang="en-US" altLang="ja-JP" sz="2800" dirty="0"/>
              <a:t>inference.</a:t>
            </a:r>
            <a:endParaRPr lang="ja-JP" altLang="ja-JP" sz="2800" dirty="0"/>
          </a:p>
          <a:p>
            <a:pPr marL="0" indent="0">
              <a:buNone/>
            </a:pPr>
            <a:r>
              <a:rPr lang="en-US" altLang="ja-JP" sz="2800" dirty="0"/>
              <a:t>I will first focus on </a:t>
            </a:r>
            <a:r>
              <a:rPr lang="en-US" altLang="ja-JP" sz="2800" dirty="0">
                <a:solidFill>
                  <a:srgbClr val="FF0000"/>
                </a:solidFill>
              </a:rPr>
              <a:t>declarative sentences </a:t>
            </a:r>
            <a:r>
              <a:rPr lang="en-US" altLang="ja-JP" sz="2800" dirty="0"/>
              <a:t>and then move on to </a:t>
            </a:r>
            <a:r>
              <a:rPr lang="en-US" altLang="ja-JP" sz="2800" dirty="0">
                <a:solidFill>
                  <a:srgbClr val="FF0000"/>
                </a:solidFill>
              </a:rPr>
              <a:t>interrogative sentences</a:t>
            </a:r>
            <a:r>
              <a:rPr lang="en-US" altLang="ja-JP" sz="2800" dirty="0"/>
              <a:t>.</a:t>
            </a:r>
          </a:p>
          <a:p>
            <a:pPr marL="0" indent="0">
              <a:buNone/>
            </a:pPr>
            <a:endParaRPr lang="en-US"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61</a:t>
            </a:fld>
            <a:endParaRPr kumimoji="1" lang="ja-JP" altLang="en-US"/>
          </a:p>
        </p:txBody>
      </p:sp>
    </p:spTree>
    <p:extLst>
      <p:ext uri="{BB962C8B-B14F-4D97-AF65-F5344CB8AC3E}">
        <p14:creationId xmlns:p14="http://schemas.microsoft.com/office/powerpoint/2010/main" val="349122083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23528" y="332656"/>
            <a:ext cx="8568952" cy="6624736"/>
          </a:xfrm>
        </p:spPr>
        <p:txBody>
          <a:bodyPr>
            <a:normAutofit fontScale="77500" lnSpcReduction="20000"/>
          </a:bodyPr>
          <a:lstStyle/>
          <a:p>
            <a:pPr marL="0" indent="0">
              <a:buNone/>
            </a:pPr>
            <a:r>
              <a:rPr lang="en-US" altLang="ja-JP" sz="4600" b="1" dirty="0"/>
              <a:t>3.1  Meaning of declarative sentences</a:t>
            </a:r>
            <a:endParaRPr lang="ja-JP" altLang="ja-JP" sz="4600" b="1" dirty="0"/>
          </a:p>
          <a:p>
            <a:pPr marL="0" indent="0">
              <a:buNone/>
            </a:pPr>
            <a:r>
              <a:rPr lang="en-US" altLang="ja-JP" sz="3600" dirty="0"/>
              <a:t>Brandom’s basic idea of inferential semantics is as follows: </a:t>
            </a:r>
          </a:p>
          <a:p>
            <a:pPr marL="0" indent="0">
              <a:buNone/>
            </a:pPr>
            <a:r>
              <a:rPr lang="en-US" altLang="ja-JP" sz="3600" dirty="0"/>
              <a:t>To understand a proposition is to be able to discriminate ‘</a:t>
            </a:r>
            <a:r>
              <a:rPr lang="en-US" altLang="ja-JP" sz="3600" dirty="0">
                <a:solidFill>
                  <a:srgbClr val="FF0000"/>
                </a:solidFill>
              </a:rPr>
              <a:t>what does and does not follow from the claim</a:t>
            </a:r>
            <a:r>
              <a:rPr lang="en-US" altLang="ja-JP" sz="3600" dirty="0"/>
              <a:t>’, ‘</a:t>
            </a:r>
            <a:r>
              <a:rPr lang="en-US" altLang="ja-JP" sz="3600" dirty="0">
                <a:solidFill>
                  <a:srgbClr val="FF0000"/>
                </a:solidFill>
              </a:rPr>
              <a:t>what would be evidence for and against </a:t>
            </a:r>
            <a:r>
              <a:rPr lang="en-US" altLang="ja-JP" sz="3600" dirty="0" smtClean="0">
                <a:solidFill>
                  <a:srgbClr val="FF0000"/>
                </a:solidFill>
              </a:rPr>
              <a:t>it</a:t>
            </a:r>
            <a:r>
              <a:rPr lang="en-US" altLang="ja-JP" sz="3600" dirty="0" smtClean="0"/>
              <a:t>’. </a:t>
            </a:r>
            <a:r>
              <a:rPr lang="en-US" altLang="ja-JP" sz="2600" dirty="0"/>
              <a:t>(AR. p. 19) </a:t>
            </a:r>
          </a:p>
          <a:p>
            <a:pPr marL="0" indent="0">
              <a:buNone/>
            </a:pPr>
            <a:r>
              <a:rPr lang="en-US" altLang="ja-JP" sz="1600" dirty="0" smtClean="0"/>
              <a:t>        </a:t>
            </a:r>
          </a:p>
          <a:p>
            <a:pPr marL="0" indent="0">
              <a:buNone/>
            </a:pPr>
            <a:r>
              <a:rPr lang="en-US" altLang="ja-JP" sz="3600" dirty="0" smtClean="0">
                <a:solidFill>
                  <a:schemeClr val="bg2">
                    <a:lumMod val="90000"/>
                  </a:schemeClr>
                </a:solidFill>
              </a:rPr>
              <a:t>Let </a:t>
            </a:r>
            <a:r>
              <a:rPr lang="en-US" altLang="ja-JP" sz="3600" dirty="0">
                <a:solidFill>
                  <a:schemeClr val="bg2">
                    <a:lumMod val="90000"/>
                  </a:schemeClr>
                </a:solidFill>
              </a:rPr>
              <a:t>me analyze this in a bit more detail. To answer the first question, ‘What does and does not follow from the claim </a:t>
            </a:r>
            <a:r>
              <a:rPr lang="en-US" altLang="ja-JP" sz="3600" i="1" dirty="0">
                <a:solidFill>
                  <a:schemeClr val="bg2">
                    <a:lumMod val="90000"/>
                  </a:schemeClr>
                </a:solidFill>
              </a:rPr>
              <a:t>P </a:t>
            </a:r>
            <a:r>
              <a:rPr lang="en-US" altLang="ja-JP" sz="3600" dirty="0">
                <a:solidFill>
                  <a:schemeClr val="bg2">
                    <a:lumMod val="90000"/>
                  </a:schemeClr>
                </a:solidFill>
              </a:rPr>
              <a:t>?’, is to answer ‘If the claim </a:t>
            </a:r>
            <a:r>
              <a:rPr lang="en-US" altLang="ja-JP" sz="3600" i="1" dirty="0">
                <a:solidFill>
                  <a:schemeClr val="bg2">
                    <a:lumMod val="90000"/>
                  </a:schemeClr>
                </a:solidFill>
              </a:rPr>
              <a:t>P </a:t>
            </a:r>
            <a:r>
              <a:rPr lang="en-US" altLang="ja-JP" sz="3600" dirty="0">
                <a:solidFill>
                  <a:schemeClr val="bg2">
                    <a:lumMod val="90000"/>
                  </a:schemeClr>
                </a:solidFill>
              </a:rPr>
              <a:t>is true, then what can we and can we not claim?’ or ‘If the claim </a:t>
            </a:r>
            <a:r>
              <a:rPr lang="en-US" altLang="ja-JP" sz="3600" i="1" dirty="0">
                <a:solidFill>
                  <a:schemeClr val="bg2">
                    <a:lumMod val="90000"/>
                  </a:schemeClr>
                </a:solidFill>
              </a:rPr>
              <a:t>P</a:t>
            </a:r>
            <a:r>
              <a:rPr lang="en-US" altLang="ja-JP" sz="3600" dirty="0">
                <a:solidFill>
                  <a:schemeClr val="bg2">
                    <a:lumMod val="90000"/>
                  </a:schemeClr>
                </a:solidFill>
              </a:rPr>
              <a:t> is true, then can we or can we not claim </a:t>
            </a:r>
            <a:r>
              <a:rPr lang="en-US" altLang="ja-JP" sz="3600" i="1" dirty="0">
                <a:solidFill>
                  <a:schemeClr val="bg2">
                    <a:lumMod val="90000"/>
                  </a:schemeClr>
                </a:solidFill>
              </a:rPr>
              <a:t>R </a:t>
            </a:r>
            <a:r>
              <a:rPr lang="en-US" altLang="ja-JP" sz="3600" dirty="0">
                <a:solidFill>
                  <a:schemeClr val="bg2">
                    <a:lumMod val="90000"/>
                  </a:schemeClr>
                </a:solidFill>
              </a:rPr>
              <a:t>?’ </a:t>
            </a:r>
            <a:endParaRPr lang="en-US" altLang="ja-JP" sz="3600" dirty="0" smtClean="0">
              <a:solidFill>
                <a:schemeClr val="bg2">
                  <a:lumMod val="90000"/>
                </a:schemeClr>
              </a:solidFill>
            </a:endParaRPr>
          </a:p>
          <a:p>
            <a:pPr marL="0" indent="0">
              <a:buNone/>
            </a:pPr>
            <a:r>
              <a:rPr lang="en-US" altLang="ja-JP" sz="1200" dirty="0">
                <a:solidFill>
                  <a:schemeClr val="bg2">
                    <a:lumMod val="90000"/>
                  </a:schemeClr>
                </a:solidFill>
              </a:rPr>
              <a:t> </a:t>
            </a:r>
            <a:r>
              <a:rPr lang="en-US" altLang="ja-JP" sz="1200" dirty="0" smtClean="0">
                <a:solidFill>
                  <a:schemeClr val="bg2">
                    <a:lumMod val="90000"/>
                  </a:schemeClr>
                </a:solidFill>
              </a:rPr>
              <a:t> </a:t>
            </a:r>
            <a:endParaRPr lang="en-US" altLang="ja-JP" sz="1200" dirty="0">
              <a:solidFill>
                <a:schemeClr val="bg2">
                  <a:lumMod val="90000"/>
                </a:schemeClr>
              </a:solidFill>
            </a:endParaRPr>
          </a:p>
          <a:p>
            <a:pPr marL="0" indent="0">
              <a:buNone/>
            </a:pPr>
            <a:r>
              <a:rPr lang="en-US" altLang="ja-JP" sz="3600" dirty="0" smtClean="0">
                <a:solidFill>
                  <a:schemeClr val="bg2">
                    <a:lumMod val="90000"/>
                  </a:schemeClr>
                </a:solidFill>
              </a:rPr>
              <a:t>These </a:t>
            </a:r>
            <a:r>
              <a:rPr lang="en-US" altLang="ja-JP" sz="3600" dirty="0">
                <a:solidFill>
                  <a:schemeClr val="bg2">
                    <a:lumMod val="90000"/>
                  </a:schemeClr>
                </a:solidFill>
              </a:rPr>
              <a:t>questions result from the claim </a:t>
            </a:r>
            <a:r>
              <a:rPr lang="en-US" altLang="ja-JP" sz="3600" i="1" dirty="0" smtClean="0">
                <a:solidFill>
                  <a:schemeClr val="bg2">
                    <a:lumMod val="90000"/>
                  </a:schemeClr>
                </a:solidFill>
              </a:rPr>
              <a:t>P. So QA inference </a:t>
            </a:r>
            <a:r>
              <a:rPr lang="en-US" altLang="ja-JP" sz="3600" dirty="0" smtClean="0">
                <a:solidFill>
                  <a:schemeClr val="bg2">
                    <a:lumMod val="90000"/>
                  </a:schemeClr>
                </a:solidFill>
              </a:rPr>
              <a:t> </a:t>
            </a:r>
            <a:r>
              <a:rPr lang="en-US" altLang="ja-JP" sz="3600" i="1" dirty="0">
                <a:solidFill>
                  <a:schemeClr val="bg2">
                    <a:lumMod val="90000"/>
                  </a:schemeClr>
                </a:solidFill>
              </a:rPr>
              <a:t>P</a:t>
            </a:r>
            <a:r>
              <a:rPr lang="ja-JP" altLang="ja-JP" sz="3600" dirty="0">
                <a:solidFill>
                  <a:schemeClr val="bg2">
                    <a:lumMod val="90000"/>
                  </a:schemeClr>
                </a:solidFill>
              </a:rPr>
              <a:t>┣</a:t>
            </a:r>
            <a:r>
              <a:rPr lang="en-US" altLang="ja-JP" sz="3600" i="1" dirty="0">
                <a:solidFill>
                  <a:schemeClr val="bg2">
                    <a:lumMod val="90000"/>
                  </a:schemeClr>
                </a:solidFill>
              </a:rPr>
              <a:t>Q </a:t>
            </a:r>
            <a:r>
              <a:rPr lang="en-US" altLang="ja-JP" sz="3600" dirty="0">
                <a:solidFill>
                  <a:schemeClr val="bg2">
                    <a:lumMod val="90000"/>
                  </a:schemeClr>
                </a:solidFill>
              </a:rPr>
              <a:t>is holding here.</a:t>
            </a:r>
          </a:p>
          <a:p>
            <a:pPr marL="0" indent="0">
              <a:buNone/>
            </a:pPr>
            <a:endParaRPr lang="en-US" altLang="ja-JP" dirty="0"/>
          </a:p>
          <a:p>
            <a:pPr marL="0" indent="0">
              <a:buNone/>
            </a:pPr>
            <a:r>
              <a:rPr lang="en-US" altLang="ja-JP" dirty="0"/>
              <a:t> </a:t>
            </a: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62</a:t>
            </a:fld>
            <a:endParaRPr kumimoji="1" lang="ja-JP" altLang="en-US"/>
          </a:p>
        </p:txBody>
      </p:sp>
    </p:spTree>
    <p:extLst>
      <p:ext uri="{BB962C8B-B14F-4D97-AF65-F5344CB8AC3E}">
        <p14:creationId xmlns:p14="http://schemas.microsoft.com/office/powerpoint/2010/main" val="187379499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23528" y="332656"/>
            <a:ext cx="8568952" cy="6624736"/>
          </a:xfrm>
        </p:spPr>
        <p:txBody>
          <a:bodyPr>
            <a:normAutofit fontScale="70000" lnSpcReduction="20000"/>
          </a:bodyPr>
          <a:lstStyle/>
          <a:p>
            <a:pPr marL="0" indent="0">
              <a:buNone/>
            </a:pPr>
            <a:r>
              <a:rPr lang="en-US" altLang="ja-JP" sz="4600" b="1" dirty="0"/>
              <a:t>3.1  Meaning of declarative sentences</a:t>
            </a:r>
            <a:endParaRPr lang="ja-JP" altLang="ja-JP" sz="4600" b="1" dirty="0"/>
          </a:p>
          <a:p>
            <a:pPr marL="0" indent="0">
              <a:buNone/>
            </a:pPr>
            <a:r>
              <a:rPr lang="en-US" altLang="ja-JP" sz="3600" dirty="0"/>
              <a:t>Brandom’s basic idea of inferential semantics is as follows: </a:t>
            </a:r>
          </a:p>
          <a:p>
            <a:pPr marL="0" indent="0">
              <a:buNone/>
            </a:pPr>
            <a:r>
              <a:rPr lang="en-US" altLang="ja-JP" sz="3600" dirty="0"/>
              <a:t>To understand a proposition is to be able to discriminate ‘</a:t>
            </a:r>
            <a:r>
              <a:rPr lang="en-US" altLang="ja-JP" sz="3600" dirty="0">
                <a:solidFill>
                  <a:srgbClr val="FF0000"/>
                </a:solidFill>
              </a:rPr>
              <a:t>what does and does not follow from the claim</a:t>
            </a:r>
            <a:r>
              <a:rPr lang="en-US" altLang="ja-JP" sz="3600" dirty="0"/>
              <a:t>’, ‘</a:t>
            </a:r>
            <a:r>
              <a:rPr lang="en-US" altLang="ja-JP" sz="3600" dirty="0">
                <a:solidFill>
                  <a:srgbClr val="FF0000"/>
                </a:solidFill>
              </a:rPr>
              <a:t>what would be evidence for and against </a:t>
            </a:r>
            <a:r>
              <a:rPr lang="en-US" altLang="ja-JP" sz="3600" dirty="0" smtClean="0">
                <a:solidFill>
                  <a:srgbClr val="FF0000"/>
                </a:solidFill>
              </a:rPr>
              <a:t>it</a:t>
            </a:r>
            <a:r>
              <a:rPr lang="en-US" altLang="ja-JP" sz="3600" dirty="0" smtClean="0"/>
              <a:t>’. </a:t>
            </a:r>
            <a:r>
              <a:rPr lang="en-US" altLang="ja-JP" sz="2600" dirty="0"/>
              <a:t>(AR. p. 19) </a:t>
            </a:r>
          </a:p>
          <a:p>
            <a:pPr marL="0" indent="0">
              <a:buNone/>
            </a:pPr>
            <a:r>
              <a:rPr lang="en-US" altLang="ja-JP" sz="1600" dirty="0" smtClean="0"/>
              <a:t>        </a:t>
            </a:r>
          </a:p>
          <a:p>
            <a:pPr marL="0" indent="0">
              <a:buNone/>
            </a:pPr>
            <a:r>
              <a:rPr lang="en-US" altLang="ja-JP" sz="3600" dirty="0" smtClean="0"/>
              <a:t>This means, as above explained, to understand P is to understand </a:t>
            </a:r>
            <a:r>
              <a:rPr lang="en-US" altLang="ja-JP" sz="3600" dirty="0" smtClean="0">
                <a:solidFill>
                  <a:srgbClr val="FF0000"/>
                </a:solidFill>
              </a:rPr>
              <a:t>the correct upstream and downstream inferences</a:t>
            </a:r>
            <a:r>
              <a:rPr lang="en-US" altLang="ja-JP" sz="3600" dirty="0" smtClean="0"/>
              <a:t>.</a:t>
            </a:r>
            <a:endParaRPr lang="en-US" altLang="ja-JP" sz="3600" dirty="0" smtClean="0"/>
          </a:p>
          <a:p>
            <a:pPr marL="0" indent="0">
              <a:buNone/>
            </a:pPr>
            <a:endParaRPr lang="en-US" altLang="ja-JP" sz="3600" dirty="0" smtClean="0"/>
          </a:p>
          <a:p>
            <a:pPr marL="0" indent="0">
              <a:buNone/>
            </a:pPr>
            <a:r>
              <a:rPr lang="en-US" altLang="ja-JP" sz="3600" dirty="0" smtClean="0">
                <a:solidFill>
                  <a:schemeClr val="bg2">
                    <a:lumMod val="90000"/>
                  </a:schemeClr>
                </a:solidFill>
              </a:rPr>
              <a:t>Let </a:t>
            </a:r>
            <a:r>
              <a:rPr lang="en-US" altLang="ja-JP" sz="3600" dirty="0">
                <a:solidFill>
                  <a:schemeClr val="bg2">
                    <a:lumMod val="90000"/>
                  </a:schemeClr>
                </a:solidFill>
              </a:rPr>
              <a:t>me </a:t>
            </a:r>
            <a:r>
              <a:rPr lang="en-US" altLang="ja-JP" sz="3600" dirty="0" smtClean="0">
                <a:solidFill>
                  <a:schemeClr val="bg2">
                    <a:lumMod val="90000"/>
                  </a:schemeClr>
                </a:solidFill>
              </a:rPr>
              <a:t>here analyze </a:t>
            </a:r>
            <a:r>
              <a:rPr lang="en-US" altLang="ja-JP" sz="3600" dirty="0">
                <a:solidFill>
                  <a:schemeClr val="bg2">
                    <a:lumMod val="90000"/>
                  </a:schemeClr>
                </a:solidFill>
              </a:rPr>
              <a:t>this in a bit more detail. To answer the first question, ‘What does and does not follow from the claim </a:t>
            </a:r>
            <a:r>
              <a:rPr lang="en-US" altLang="ja-JP" sz="3600" i="1" dirty="0">
                <a:solidFill>
                  <a:schemeClr val="bg2">
                    <a:lumMod val="90000"/>
                  </a:schemeClr>
                </a:solidFill>
              </a:rPr>
              <a:t>P </a:t>
            </a:r>
            <a:r>
              <a:rPr lang="en-US" altLang="ja-JP" sz="3600" dirty="0">
                <a:solidFill>
                  <a:schemeClr val="bg2">
                    <a:lumMod val="90000"/>
                  </a:schemeClr>
                </a:solidFill>
              </a:rPr>
              <a:t>?’, is to answer ‘If the claim </a:t>
            </a:r>
            <a:r>
              <a:rPr lang="en-US" altLang="ja-JP" sz="3600" i="1" dirty="0">
                <a:solidFill>
                  <a:schemeClr val="bg2">
                    <a:lumMod val="90000"/>
                  </a:schemeClr>
                </a:solidFill>
              </a:rPr>
              <a:t>P </a:t>
            </a:r>
            <a:r>
              <a:rPr lang="en-US" altLang="ja-JP" sz="3600" dirty="0">
                <a:solidFill>
                  <a:schemeClr val="bg2">
                    <a:lumMod val="90000"/>
                  </a:schemeClr>
                </a:solidFill>
              </a:rPr>
              <a:t>is true, then what can we and can we not claim?’ or ‘If the claim </a:t>
            </a:r>
            <a:r>
              <a:rPr lang="en-US" altLang="ja-JP" sz="3600" i="1" dirty="0">
                <a:solidFill>
                  <a:schemeClr val="bg2">
                    <a:lumMod val="90000"/>
                  </a:schemeClr>
                </a:solidFill>
              </a:rPr>
              <a:t>P</a:t>
            </a:r>
            <a:r>
              <a:rPr lang="en-US" altLang="ja-JP" sz="3600" dirty="0">
                <a:solidFill>
                  <a:schemeClr val="bg2">
                    <a:lumMod val="90000"/>
                  </a:schemeClr>
                </a:solidFill>
              </a:rPr>
              <a:t> is true, then can we or can we not claim </a:t>
            </a:r>
            <a:r>
              <a:rPr lang="en-US" altLang="ja-JP" sz="3600" i="1" dirty="0">
                <a:solidFill>
                  <a:schemeClr val="bg2">
                    <a:lumMod val="90000"/>
                  </a:schemeClr>
                </a:solidFill>
              </a:rPr>
              <a:t>R </a:t>
            </a:r>
            <a:r>
              <a:rPr lang="en-US" altLang="ja-JP" sz="3600" dirty="0">
                <a:solidFill>
                  <a:schemeClr val="bg2">
                    <a:lumMod val="90000"/>
                  </a:schemeClr>
                </a:solidFill>
              </a:rPr>
              <a:t>?’ </a:t>
            </a:r>
            <a:endParaRPr lang="en-US" altLang="ja-JP" sz="3600" dirty="0" smtClean="0">
              <a:solidFill>
                <a:schemeClr val="bg2">
                  <a:lumMod val="90000"/>
                </a:schemeClr>
              </a:solidFill>
            </a:endParaRPr>
          </a:p>
          <a:p>
            <a:pPr marL="0" indent="0">
              <a:buNone/>
            </a:pPr>
            <a:r>
              <a:rPr lang="en-US" altLang="ja-JP" sz="1200" dirty="0">
                <a:solidFill>
                  <a:schemeClr val="bg2">
                    <a:lumMod val="90000"/>
                  </a:schemeClr>
                </a:solidFill>
              </a:rPr>
              <a:t> </a:t>
            </a:r>
            <a:r>
              <a:rPr lang="en-US" altLang="ja-JP" sz="1200" dirty="0" smtClean="0">
                <a:solidFill>
                  <a:schemeClr val="bg2">
                    <a:lumMod val="90000"/>
                  </a:schemeClr>
                </a:solidFill>
              </a:rPr>
              <a:t> </a:t>
            </a:r>
            <a:endParaRPr lang="en-US" altLang="ja-JP" sz="1200" dirty="0">
              <a:solidFill>
                <a:schemeClr val="bg2">
                  <a:lumMod val="90000"/>
                </a:schemeClr>
              </a:solidFill>
            </a:endParaRPr>
          </a:p>
          <a:p>
            <a:pPr marL="0" indent="0">
              <a:buNone/>
            </a:pPr>
            <a:r>
              <a:rPr lang="en-US" altLang="ja-JP" sz="3600" dirty="0" smtClean="0">
                <a:solidFill>
                  <a:schemeClr val="bg2">
                    <a:lumMod val="90000"/>
                  </a:schemeClr>
                </a:solidFill>
              </a:rPr>
              <a:t>These </a:t>
            </a:r>
            <a:r>
              <a:rPr lang="en-US" altLang="ja-JP" sz="3600" dirty="0">
                <a:solidFill>
                  <a:schemeClr val="bg2">
                    <a:lumMod val="90000"/>
                  </a:schemeClr>
                </a:solidFill>
              </a:rPr>
              <a:t>questions result from the claim </a:t>
            </a:r>
            <a:r>
              <a:rPr lang="en-US" altLang="ja-JP" sz="3600" i="1" dirty="0" smtClean="0">
                <a:solidFill>
                  <a:schemeClr val="bg2">
                    <a:lumMod val="90000"/>
                  </a:schemeClr>
                </a:solidFill>
              </a:rPr>
              <a:t>P. So QA inference </a:t>
            </a:r>
            <a:r>
              <a:rPr lang="en-US" altLang="ja-JP" sz="3600" dirty="0" smtClean="0">
                <a:solidFill>
                  <a:schemeClr val="bg2">
                    <a:lumMod val="90000"/>
                  </a:schemeClr>
                </a:solidFill>
              </a:rPr>
              <a:t> </a:t>
            </a:r>
            <a:r>
              <a:rPr lang="en-US" altLang="ja-JP" sz="3600" i="1" dirty="0">
                <a:solidFill>
                  <a:schemeClr val="bg2">
                    <a:lumMod val="90000"/>
                  </a:schemeClr>
                </a:solidFill>
              </a:rPr>
              <a:t>P</a:t>
            </a:r>
            <a:r>
              <a:rPr lang="ja-JP" altLang="ja-JP" sz="3600" dirty="0">
                <a:solidFill>
                  <a:schemeClr val="bg2">
                    <a:lumMod val="90000"/>
                  </a:schemeClr>
                </a:solidFill>
              </a:rPr>
              <a:t>┣</a:t>
            </a:r>
            <a:r>
              <a:rPr lang="en-US" altLang="ja-JP" sz="3600" i="1" dirty="0">
                <a:solidFill>
                  <a:schemeClr val="bg2">
                    <a:lumMod val="90000"/>
                  </a:schemeClr>
                </a:solidFill>
              </a:rPr>
              <a:t>Q </a:t>
            </a:r>
            <a:r>
              <a:rPr lang="en-US" altLang="ja-JP" sz="3600" dirty="0">
                <a:solidFill>
                  <a:schemeClr val="bg2">
                    <a:lumMod val="90000"/>
                  </a:schemeClr>
                </a:solidFill>
              </a:rPr>
              <a:t>is holding here.</a:t>
            </a:r>
          </a:p>
          <a:p>
            <a:pPr marL="0" indent="0">
              <a:buNone/>
            </a:pPr>
            <a:endParaRPr lang="en-US" altLang="ja-JP" dirty="0"/>
          </a:p>
          <a:p>
            <a:pPr marL="0" indent="0">
              <a:buNone/>
            </a:pPr>
            <a:r>
              <a:rPr lang="en-US" altLang="ja-JP" dirty="0"/>
              <a:t> </a:t>
            </a: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63</a:t>
            </a:fld>
            <a:endParaRPr kumimoji="1" lang="ja-JP" altLang="en-US"/>
          </a:p>
        </p:txBody>
      </p:sp>
    </p:spTree>
    <p:extLst>
      <p:ext uri="{BB962C8B-B14F-4D97-AF65-F5344CB8AC3E}">
        <p14:creationId xmlns:p14="http://schemas.microsoft.com/office/powerpoint/2010/main" val="158733966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23528" y="332656"/>
            <a:ext cx="8568952" cy="6624736"/>
          </a:xfrm>
        </p:spPr>
        <p:txBody>
          <a:bodyPr>
            <a:normAutofit fontScale="70000" lnSpcReduction="20000"/>
          </a:bodyPr>
          <a:lstStyle/>
          <a:p>
            <a:pPr marL="0" indent="0">
              <a:buNone/>
            </a:pPr>
            <a:r>
              <a:rPr lang="en-US" altLang="ja-JP" sz="4600" b="1" dirty="0"/>
              <a:t>3.1  Meaning of declarative sentences</a:t>
            </a:r>
            <a:endParaRPr lang="ja-JP" altLang="ja-JP" sz="4600" b="1" dirty="0"/>
          </a:p>
          <a:p>
            <a:pPr marL="0" indent="0">
              <a:buNone/>
            </a:pPr>
            <a:r>
              <a:rPr lang="en-US" altLang="ja-JP" sz="3600" dirty="0"/>
              <a:t>Brandom’s basic idea of inferential semantics is as follows: </a:t>
            </a:r>
          </a:p>
          <a:p>
            <a:pPr marL="0" indent="0">
              <a:buNone/>
            </a:pPr>
            <a:r>
              <a:rPr lang="en-US" altLang="ja-JP" sz="3600" dirty="0"/>
              <a:t>To understand a proposition is to be able to discriminate ‘</a:t>
            </a:r>
            <a:r>
              <a:rPr lang="en-US" altLang="ja-JP" sz="3600" dirty="0">
                <a:solidFill>
                  <a:srgbClr val="FF0000"/>
                </a:solidFill>
              </a:rPr>
              <a:t>what does and does not follow from the claim</a:t>
            </a:r>
            <a:r>
              <a:rPr lang="en-US" altLang="ja-JP" sz="3600" dirty="0"/>
              <a:t>’, ‘</a:t>
            </a:r>
            <a:r>
              <a:rPr lang="en-US" altLang="ja-JP" sz="3600" dirty="0">
                <a:solidFill>
                  <a:srgbClr val="FF0000"/>
                </a:solidFill>
              </a:rPr>
              <a:t>what would be evidence for and against </a:t>
            </a:r>
            <a:r>
              <a:rPr lang="en-US" altLang="ja-JP" sz="3600" dirty="0" smtClean="0">
                <a:solidFill>
                  <a:srgbClr val="FF0000"/>
                </a:solidFill>
              </a:rPr>
              <a:t>it</a:t>
            </a:r>
            <a:r>
              <a:rPr lang="en-US" altLang="ja-JP" sz="3600" dirty="0" smtClean="0"/>
              <a:t>’. </a:t>
            </a:r>
            <a:r>
              <a:rPr lang="en-US" altLang="ja-JP" sz="2600" dirty="0"/>
              <a:t>(AR. p. 19) </a:t>
            </a:r>
          </a:p>
          <a:p>
            <a:pPr marL="0" indent="0">
              <a:buNone/>
            </a:pPr>
            <a:r>
              <a:rPr lang="en-US" altLang="ja-JP" sz="1600" dirty="0" smtClean="0"/>
              <a:t>        </a:t>
            </a:r>
          </a:p>
          <a:p>
            <a:pPr marL="0" indent="0">
              <a:buNone/>
            </a:pPr>
            <a:r>
              <a:rPr lang="en-US" altLang="ja-JP" sz="3600" dirty="0" smtClean="0"/>
              <a:t>This means, ass above explained, to understand P is to understand </a:t>
            </a:r>
            <a:r>
              <a:rPr lang="en-US" altLang="ja-JP" sz="3600" dirty="0" smtClean="0">
                <a:solidFill>
                  <a:srgbClr val="FF0000"/>
                </a:solidFill>
              </a:rPr>
              <a:t>the correct upstream and downstream inferences</a:t>
            </a:r>
            <a:r>
              <a:rPr lang="en-US" altLang="ja-JP" sz="3600" dirty="0" smtClean="0"/>
              <a:t>.</a:t>
            </a:r>
            <a:endParaRPr lang="en-US" altLang="ja-JP" sz="3600" dirty="0" smtClean="0"/>
          </a:p>
          <a:p>
            <a:pPr marL="0" indent="0">
              <a:buNone/>
            </a:pPr>
            <a:endParaRPr lang="en-US" altLang="ja-JP" sz="3600" dirty="0" smtClean="0"/>
          </a:p>
          <a:p>
            <a:pPr marL="0" indent="0">
              <a:buNone/>
            </a:pPr>
            <a:r>
              <a:rPr lang="en-US" altLang="ja-JP" sz="3600" dirty="0" smtClean="0"/>
              <a:t>Let </a:t>
            </a:r>
            <a:r>
              <a:rPr lang="en-US" altLang="ja-JP" sz="3600" dirty="0"/>
              <a:t>me </a:t>
            </a:r>
            <a:r>
              <a:rPr lang="en-US" altLang="ja-JP" sz="3600" dirty="0" smtClean="0"/>
              <a:t>here analyze </a:t>
            </a:r>
            <a:r>
              <a:rPr lang="en-US" altLang="ja-JP" sz="3600" dirty="0"/>
              <a:t>this in a bit more detail. To answer the first question, ‘</a:t>
            </a:r>
            <a:r>
              <a:rPr lang="en-US" altLang="ja-JP" sz="3600" dirty="0">
                <a:solidFill>
                  <a:srgbClr val="FF0000"/>
                </a:solidFill>
              </a:rPr>
              <a:t>What does and does not follow from the claim </a:t>
            </a:r>
            <a:r>
              <a:rPr lang="en-US" altLang="ja-JP" sz="3600" i="1" dirty="0">
                <a:solidFill>
                  <a:srgbClr val="FF0000"/>
                </a:solidFill>
              </a:rPr>
              <a:t>P </a:t>
            </a:r>
            <a:r>
              <a:rPr lang="en-US" altLang="ja-JP" sz="3600" dirty="0">
                <a:solidFill>
                  <a:srgbClr val="FF0000"/>
                </a:solidFill>
              </a:rPr>
              <a:t>?’, </a:t>
            </a:r>
            <a:r>
              <a:rPr lang="en-US" altLang="ja-JP" sz="3600" dirty="0"/>
              <a:t>is to answer </a:t>
            </a:r>
            <a:r>
              <a:rPr lang="en-US" altLang="ja-JP" sz="3600" dirty="0">
                <a:solidFill>
                  <a:srgbClr val="FF0000"/>
                </a:solidFill>
              </a:rPr>
              <a:t>‘If the claim </a:t>
            </a:r>
            <a:r>
              <a:rPr lang="en-US" altLang="ja-JP" sz="3600" i="1" dirty="0">
                <a:solidFill>
                  <a:srgbClr val="FF0000"/>
                </a:solidFill>
              </a:rPr>
              <a:t>P </a:t>
            </a:r>
            <a:r>
              <a:rPr lang="en-US" altLang="ja-JP" sz="3600" dirty="0">
                <a:solidFill>
                  <a:srgbClr val="FF0000"/>
                </a:solidFill>
              </a:rPr>
              <a:t>is true, then what can we and can we not claim?’</a:t>
            </a:r>
            <a:r>
              <a:rPr lang="en-US" altLang="ja-JP" sz="3600" dirty="0"/>
              <a:t> or </a:t>
            </a:r>
            <a:r>
              <a:rPr lang="en-US" altLang="ja-JP" sz="3600" dirty="0">
                <a:solidFill>
                  <a:srgbClr val="FF0000"/>
                </a:solidFill>
              </a:rPr>
              <a:t>‘If the claim </a:t>
            </a:r>
            <a:r>
              <a:rPr lang="en-US" altLang="ja-JP" sz="3600" i="1" dirty="0">
                <a:solidFill>
                  <a:srgbClr val="FF0000"/>
                </a:solidFill>
              </a:rPr>
              <a:t>P</a:t>
            </a:r>
            <a:r>
              <a:rPr lang="en-US" altLang="ja-JP" sz="3600" dirty="0">
                <a:solidFill>
                  <a:srgbClr val="FF0000"/>
                </a:solidFill>
              </a:rPr>
              <a:t> is true, then can we or can we not claim </a:t>
            </a:r>
            <a:r>
              <a:rPr lang="en-US" altLang="ja-JP" sz="3600" i="1" dirty="0">
                <a:solidFill>
                  <a:srgbClr val="FF0000"/>
                </a:solidFill>
              </a:rPr>
              <a:t>R </a:t>
            </a:r>
            <a:r>
              <a:rPr lang="en-US" altLang="ja-JP" sz="3600" dirty="0">
                <a:solidFill>
                  <a:srgbClr val="FF0000"/>
                </a:solidFill>
              </a:rPr>
              <a:t>?’ </a:t>
            </a:r>
            <a:endParaRPr lang="en-US" altLang="ja-JP" sz="3600" dirty="0" smtClean="0">
              <a:solidFill>
                <a:srgbClr val="FF0000"/>
              </a:solidFill>
            </a:endParaRPr>
          </a:p>
          <a:p>
            <a:pPr marL="0" indent="0">
              <a:buNone/>
            </a:pPr>
            <a:r>
              <a:rPr lang="en-US" altLang="ja-JP" sz="1200" dirty="0">
                <a:solidFill>
                  <a:srgbClr val="FF0000"/>
                </a:solidFill>
              </a:rPr>
              <a:t> </a:t>
            </a:r>
            <a:r>
              <a:rPr lang="en-US" altLang="ja-JP" sz="1200" dirty="0" smtClean="0">
                <a:solidFill>
                  <a:srgbClr val="FF0000"/>
                </a:solidFill>
              </a:rPr>
              <a:t> </a:t>
            </a:r>
            <a:endParaRPr lang="en-US" altLang="ja-JP" sz="1200" dirty="0">
              <a:solidFill>
                <a:srgbClr val="FF0000"/>
              </a:solidFill>
            </a:endParaRPr>
          </a:p>
          <a:p>
            <a:pPr marL="0" indent="0">
              <a:buNone/>
            </a:pPr>
            <a:r>
              <a:rPr lang="en-US" altLang="ja-JP" sz="3600" dirty="0" smtClean="0"/>
              <a:t>These </a:t>
            </a:r>
            <a:r>
              <a:rPr lang="en-US" altLang="ja-JP" sz="3600" dirty="0"/>
              <a:t>questions result from the claim </a:t>
            </a:r>
            <a:r>
              <a:rPr lang="en-US" altLang="ja-JP" sz="3600" i="1" dirty="0" smtClean="0"/>
              <a:t>P. So QA inference </a:t>
            </a:r>
            <a:r>
              <a:rPr lang="en-US" altLang="ja-JP" sz="3600" dirty="0" smtClean="0"/>
              <a:t> </a:t>
            </a:r>
            <a:r>
              <a:rPr lang="en-US" altLang="ja-JP" sz="3600" i="1" dirty="0">
                <a:solidFill>
                  <a:srgbClr val="FF0000"/>
                </a:solidFill>
              </a:rPr>
              <a:t>P</a:t>
            </a:r>
            <a:r>
              <a:rPr lang="ja-JP" altLang="ja-JP" sz="3600" dirty="0">
                <a:solidFill>
                  <a:srgbClr val="FF0000"/>
                </a:solidFill>
              </a:rPr>
              <a:t>┣</a:t>
            </a:r>
            <a:r>
              <a:rPr lang="en-US" altLang="ja-JP" sz="3600" i="1" dirty="0">
                <a:solidFill>
                  <a:srgbClr val="FF0000"/>
                </a:solidFill>
              </a:rPr>
              <a:t>Q </a:t>
            </a:r>
            <a:r>
              <a:rPr lang="en-US" altLang="ja-JP" sz="3600" dirty="0"/>
              <a:t>is holding here.</a:t>
            </a:r>
          </a:p>
          <a:p>
            <a:pPr marL="0" indent="0">
              <a:buNone/>
            </a:pPr>
            <a:endParaRPr lang="en-US" altLang="ja-JP" dirty="0"/>
          </a:p>
          <a:p>
            <a:pPr marL="0" indent="0">
              <a:buNone/>
            </a:pPr>
            <a:r>
              <a:rPr lang="en-US" altLang="ja-JP" dirty="0"/>
              <a:t> </a:t>
            </a: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64</a:t>
            </a:fld>
            <a:endParaRPr kumimoji="1" lang="ja-JP" altLang="en-US"/>
          </a:p>
        </p:txBody>
      </p:sp>
    </p:spTree>
    <p:extLst>
      <p:ext uri="{BB962C8B-B14F-4D97-AF65-F5344CB8AC3E}">
        <p14:creationId xmlns:p14="http://schemas.microsoft.com/office/powerpoint/2010/main" val="361757038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179512" y="620688"/>
            <a:ext cx="8784976" cy="5793507"/>
          </a:xfrm>
        </p:spPr>
        <p:txBody>
          <a:bodyPr>
            <a:normAutofit fontScale="92500" lnSpcReduction="20000"/>
          </a:bodyPr>
          <a:lstStyle/>
          <a:p>
            <a:pPr marL="0" indent="0">
              <a:buNone/>
            </a:pPr>
            <a:r>
              <a:rPr lang="ja-JP" altLang="ja-JP" b="1" dirty="0"/>
              <a:t>（ａ）</a:t>
            </a:r>
            <a:r>
              <a:rPr lang="en-US" altLang="ja-JP" b="1" dirty="0">
                <a:solidFill>
                  <a:srgbClr val="FF0000"/>
                </a:solidFill>
              </a:rPr>
              <a:t>Downstream QA inferences </a:t>
            </a:r>
            <a:r>
              <a:rPr lang="en-US" altLang="ja-JP" b="1" dirty="0"/>
              <a:t>of a declarative sentence </a:t>
            </a:r>
            <a:r>
              <a:rPr lang="en-US" altLang="ja-JP" b="1" i="1" dirty="0">
                <a:solidFill>
                  <a:srgbClr val="FF0000"/>
                </a:solidFill>
              </a:rPr>
              <a:t>P</a:t>
            </a:r>
            <a:endParaRPr lang="ja-JP" altLang="ja-JP" b="1" i="1" dirty="0">
              <a:solidFill>
                <a:srgbClr val="FF0000"/>
              </a:solidFill>
            </a:endParaRPr>
          </a:p>
          <a:p>
            <a:pPr marL="0" indent="0">
              <a:buNone/>
            </a:pPr>
            <a:r>
              <a:rPr lang="en-US" altLang="ja-JP" dirty="0"/>
              <a:t>There are four types of </a:t>
            </a:r>
            <a:r>
              <a:rPr lang="en-US" altLang="ja-JP" dirty="0" smtClean="0"/>
              <a:t>downstream QA inference of </a:t>
            </a:r>
            <a:r>
              <a:rPr lang="en-US" altLang="ja-JP" i="1" dirty="0" smtClean="0">
                <a:solidFill>
                  <a:srgbClr val="FF0000"/>
                </a:solidFill>
              </a:rPr>
              <a:t>P</a:t>
            </a:r>
            <a:endParaRPr lang="en-US" altLang="ja-JP" i="1" dirty="0">
              <a:solidFill>
                <a:srgbClr val="FF0000"/>
              </a:solidFill>
            </a:endParaRPr>
          </a:p>
          <a:p>
            <a:pPr marL="800100" lvl="2" indent="0">
              <a:buNone/>
            </a:pPr>
            <a:r>
              <a:rPr lang="en-US" altLang="ja-JP" sz="3100" dirty="0"/>
              <a:t>1) </a:t>
            </a:r>
            <a:r>
              <a:rPr lang="en-US" altLang="ja-JP" sz="3100" i="1" dirty="0"/>
              <a:t>Complete type</a:t>
            </a:r>
            <a:r>
              <a:rPr lang="en-US" altLang="ja-JP" sz="3100" dirty="0"/>
              <a:t>: </a:t>
            </a:r>
            <a:r>
              <a:rPr lang="en-US" altLang="ja-JP" sz="3100" i="1" dirty="0"/>
              <a:t>Q, </a:t>
            </a:r>
            <a:r>
              <a:rPr lang="en-US" altLang="ja-JP" sz="3100" i="1" dirty="0">
                <a:solidFill>
                  <a:srgbClr val="FF0000"/>
                </a:solidFill>
              </a:rPr>
              <a:t>P, </a:t>
            </a:r>
            <a:r>
              <a:rPr lang="en-US" altLang="ja-JP" sz="3100" i="1" dirty="0"/>
              <a:t>Γ</a:t>
            </a:r>
            <a:r>
              <a:rPr lang="en-US" altLang="ja-JP" sz="3100" dirty="0"/>
              <a:t>┣</a:t>
            </a:r>
            <a:r>
              <a:rPr lang="ja-JP" altLang="en-US" sz="3100" dirty="0"/>
              <a:t> </a:t>
            </a:r>
            <a:r>
              <a:rPr lang="en-US" altLang="ja-JP" sz="3100" i="1" dirty="0"/>
              <a:t>R</a:t>
            </a:r>
            <a:r>
              <a:rPr lang="en-US" altLang="ja-JP" sz="3100" i="1" baseline="-25000" dirty="0"/>
              <a:t> </a:t>
            </a:r>
            <a:r>
              <a:rPr lang="en-US" altLang="ja-JP" sz="3100" baseline="-25000" dirty="0"/>
              <a:t>  </a:t>
            </a:r>
            <a:endParaRPr lang="ja-JP" altLang="ja-JP" sz="3100" dirty="0"/>
          </a:p>
          <a:p>
            <a:pPr marL="800100" lvl="2" indent="0">
              <a:buNone/>
            </a:pPr>
            <a:r>
              <a:rPr lang="en-US" altLang="ja-JP" sz="3100" dirty="0"/>
              <a:t>2) </a:t>
            </a:r>
            <a:r>
              <a:rPr lang="en-US" altLang="ja-JP" sz="3100" i="1" dirty="0"/>
              <a:t>Implicit complete type</a:t>
            </a:r>
            <a:r>
              <a:rPr lang="en-US" altLang="ja-JP" sz="3100" dirty="0"/>
              <a:t> (= normal declarative inference): </a:t>
            </a:r>
            <a:r>
              <a:rPr lang="en-US" altLang="ja-JP" sz="3100" dirty="0">
                <a:solidFill>
                  <a:srgbClr val="FF0000"/>
                </a:solidFill>
              </a:rPr>
              <a:t>P, </a:t>
            </a:r>
            <a:r>
              <a:rPr lang="en-US" altLang="ja-JP" sz="3100" dirty="0"/>
              <a:t>Γ┣</a:t>
            </a:r>
            <a:r>
              <a:rPr lang="ja-JP" altLang="en-US" sz="3100" dirty="0"/>
              <a:t>　</a:t>
            </a:r>
            <a:r>
              <a:rPr lang="en-US" altLang="ja-JP" sz="3100" dirty="0"/>
              <a:t>R</a:t>
            </a:r>
            <a:endParaRPr lang="ja-JP" altLang="ja-JP" sz="3100" dirty="0"/>
          </a:p>
          <a:p>
            <a:pPr marL="800100" lvl="2" indent="0">
              <a:buNone/>
            </a:pPr>
            <a:r>
              <a:rPr lang="en-US" altLang="ja-JP" sz="3100" dirty="0"/>
              <a:t>3) </a:t>
            </a:r>
            <a:r>
              <a:rPr lang="en-US" altLang="ja-JP" sz="3100" i="1" dirty="0"/>
              <a:t>Incomplete type</a:t>
            </a:r>
            <a:r>
              <a:rPr lang="en-US" altLang="ja-JP" sz="3100" dirty="0"/>
              <a:t>: </a:t>
            </a:r>
            <a:r>
              <a:rPr lang="en-US" altLang="ja-JP" sz="3100" i="1" dirty="0"/>
              <a:t>Q2, </a:t>
            </a:r>
            <a:r>
              <a:rPr lang="en-US" altLang="ja-JP" sz="3100" i="1" dirty="0">
                <a:solidFill>
                  <a:srgbClr val="FF0000"/>
                </a:solidFill>
              </a:rPr>
              <a:t>P, </a:t>
            </a:r>
            <a:r>
              <a:rPr lang="en-US" altLang="ja-JP" sz="3100" i="1" dirty="0"/>
              <a:t>Γ</a:t>
            </a:r>
            <a:r>
              <a:rPr lang="en-US" altLang="ja-JP" sz="3100" dirty="0"/>
              <a:t>┣</a:t>
            </a:r>
            <a:r>
              <a:rPr lang="ja-JP" altLang="en-US" sz="3100" dirty="0"/>
              <a:t> </a:t>
            </a:r>
            <a:r>
              <a:rPr lang="en-US" altLang="ja-JP" sz="3100" i="1" dirty="0"/>
              <a:t>Q1</a:t>
            </a:r>
            <a:endParaRPr lang="ja-JP" altLang="ja-JP" sz="3100" i="1" dirty="0"/>
          </a:p>
          <a:p>
            <a:pPr marL="800100" lvl="2" indent="0">
              <a:buNone/>
            </a:pPr>
            <a:r>
              <a:rPr lang="en-US" altLang="ja-JP" sz="3100" dirty="0"/>
              <a:t>4) </a:t>
            </a:r>
            <a:r>
              <a:rPr lang="en-US" altLang="ja-JP" sz="3100" i="1" dirty="0"/>
              <a:t>Implicit incomplete type</a:t>
            </a:r>
            <a:r>
              <a:rPr lang="en-US" altLang="ja-JP" sz="3100" dirty="0"/>
              <a:t>: </a:t>
            </a:r>
            <a:r>
              <a:rPr lang="en-US" altLang="ja-JP" sz="3100" i="1" dirty="0">
                <a:solidFill>
                  <a:srgbClr val="FF0000"/>
                </a:solidFill>
              </a:rPr>
              <a:t>P, </a:t>
            </a:r>
            <a:r>
              <a:rPr lang="en-US" altLang="ja-JP" sz="3100" i="1" dirty="0"/>
              <a:t>Γ</a:t>
            </a:r>
            <a:r>
              <a:rPr lang="en-US" altLang="ja-JP" sz="3100" dirty="0"/>
              <a:t>┣ </a:t>
            </a:r>
            <a:r>
              <a:rPr lang="en-US" altLang="ja-JP" sz="3100" i="1" dirty="0" smtClean="0"/>
              <a:t>Q</a:t>
            </a:r>
          </a:p>
          <a:p>
            <a:pPr marL="800100" lvl="2" indent="0">
              <a:buNone/>
            </a:pPr>
            <a:r>
              <a:rPr lang="en-US" altLang="ja-JP" sz="1500" i="1" dirty="0" smtClean="0"/>
              <a:t>    </a:t>
            </a:r>
            <a:endParaRPr lang="ja-JP" altLang="ja-JP" sz="1500" i="1" dirty="0"/>
          </a:p>
          <a:p>
            <a:pPr marL="0" indent="0">
              <a:buNone/>
            </a:pPr>
            <a:r>
              <a:rPr lang="en-US" altLang="ja-JP" dirty="0" err="1" smtClean="0"/>
              <a:t>Brandom’s</a:t>
            </a:r>
            <a:r>
              <a:rPr lang="en-US" altLang="ja-JP" dirty="0" smtClean="0"/>
              <a:t>  </a:t>
            </a:r>
            <a:r>
              <a:rPr lang="en-US" altLang="ja-JP" dirty="0"/>
              <a:t>inferential semantics has already considered type 2).</a:t>
            </a:r>
          </a:p>
          <a:p>
            <a:pPr marL="0" indent="0">
              <a:buNone/>
            </a:pPr>
            <a:r>
              <a:rPr lang="en-US" altLang="ja-JP" dirty="0"/>
              <a:t>I will refer to </a:t>
            </a:r>
            <a:r>
              <a:rPr lang="en-US" altLang="ja-JP" dirty="0" smtClean="0"/>
              <a:t>1) </a:t>
            </a:r>
            <a:r>
              <a:rPr lang="en-US" altLang="ja-JP" dirty="0"/>
              <a:t>and 3) later.</a:t>
            </a:r>
          </a:p>
          <a:p>
            <a:pPr marL="0" indent="0">
              <a:buNone/>
            </a:pPr>
            <a:r>
              <a:rPr lang="en-US" altLang="ja-JP" dirty="0"/>
              <a:t>The aforementioned </a:t>
            </a:r>
            <a:r>
              <a:rPr lang="en-US" altLang="ja-JP" i="1" dirty="0">
                <a:solidFill>
                  <a:srgbClr val="FF0000"/>
                </a:solidFill>
              </a:rPr>
              <a:t>P</a:t>
            </a:r>
            <a:r>
              <a:rPr lang="ja-JP" altLang="en-US" dirty="0">
                <a:solidFill>
                  <a:srgbClr val="FF0000"/>
                </a:solidFill>
              </a:rPr>
              <a:t>┣ </a:t>
            </a:r>
            <a:r>
              <a:rPr lang="en-US" altLang="ja-JP" i="1" dirty="0">
                <a:solidFill>
                  <a:srgbClr val="FF0000"/>
                </a:solidFill>
              </a:rPr>
              <a:t>Q</a:t>
            </a:r>
            <a:r>
              <a:rPr lang="ja-JP" altLang="en-US" i="1" dirty="0">
                <a:solidFill>
                  <a:srgbClr val="FF0000"/>
                </a:solidFill>
              </a:rPr>
              <a:t> </a:t>
            </a:r>
            <a:r>
              <a:rPr lang="en-US" altLang="ja-JP" dirty="0"/>
              <a:t>belongs to type 4).</a:t>
            </a:r>
          </a:p>
          <a:p>
            <a:pPr marL="0" indent="0">
              <a:buNone/>
            </a:pPr>
            <a:endParaRPr lang="en-US" altLang="ja-JP"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65</a:t>
            </a:fld>
            <a:endParaRPr kumimoji="1" lang="ja-JP" altLang="en-US"/>
          </a:p>
        </p:txBody>
      </p:sp>
    </p:spTree>
    <p:extLst>
      <p:ext uri="{BB962C8B-B14F-4D97-AF65-F5344CB8AC3E}">
        <p14:creationId xmlns:p14="http://schemas.microsoft.com/office/powerpoint/2010/main" val="349122083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107504" y="332656"/>
            <a:ext cx="9145016" cy="5793507"/>
          </a:xfrm>
        </p:spPr>
        <p:txBody>
          <a:bodyPr>
            <a:normAutofit lnSpcReduction="10000"/>
          </a:bodyPr>
          <a:lstStyle/>
          <a:p>
            <a:pPr marL="0" indent="0">
              <a:buNone/>
            </a:pPr>
            <a:r>
              <a:rPr lang="ja-JP" altLang="ja-JP" b="1" dirty="0"/>
              <a:t>（ｂ）</a:t>
            </a:r>
            <a:r>
              <a:rPr lang="en-US" altLang="ja-JP" b="1" dirty="0">
                <a:solidFill>
                  <a:srgbClr val="FF0000"/>
                </a:solidFill>
              </a:rPr>
              <a:t>Upstream QA inferences </a:t>
            </a:r>
            <a:r>
              <a:rPr lang="en-US" altLang="ja-JP" b="1" dirty="0"/>
              <a:t>of a declarative sentence</a:t>
            </a:r>
            <a:r>
              <a:rPr lang="en-US" altLang="ja-JP" b="1" i="1" dirty="0"/>
              <a:t> </a:t>
            </a:r>
            <a:r>
              <a:rPr lang="en-US" altLang="ja-JP" b="1" i="1" dirty="0">
                <a:solidFill>
                  <a:srgbClr val="FF0000"/>
                </a:solidFill>
              </a:rPr>
              <a:t>P</a:t>
            </a:r>
            <a:endParaRPr lang="ja-JP" altLang="ja-JP" b="1" i="1" dirty="0">
              <a:solidFill>
                <a:srgbClr val="FF0000"/>
              </a:solidFill>
            </a:endParaRPr>
          </a:p>
          <a:p>
            <a:pPr marL="0" indent="0">
              <a:buNone/>
            </a:pPr>
            <a:r>
              <a:rPr lang="en-US" altLang="ja-JP" dirty="0"/>
              <a:t>There are two types of downstream QA inference of </a:t>
            </a:r>
            <a:r>
              <a:rPr lang="en-US" altLang="ja-JP" i="1" dirty="0" smtClean="0">
                <a:solidFill>
                  <a:srgbClr val="FF0000"/>
                </a:solidFill>
              </a:rPr>
              <a:t>P</a:t>
            </a:r>
            <a:r>
              <a:rPr lang="en-US" altLang="ja-JP" dirty="0" smtClean="0"/>
              <a:t>.</a:t>
            </a:r>
            <a:endParaRPr lang="en-US" altLang="ja-JP" b="1" dirty="0"/>
          </a:p>
          <a:p>
            <a:pPr marL="800100" lvl="2" indent="0">
              <a:buNone/>
            </a:pPr>
            <a:r>
              <a:rPr lang="en-US" altLang="ja-JP" sz="2800" dirty="0"/>
              <a:t>1) </a:t>
            </a:r>
            <a:r>
              <a:rPr lang="en-US" altLang="ja-JP" sz="2800" i="1" dirty="0"/>
              <a:t>Complete type</a:t>
            </a:r>
            <a:r>
              <a:rPr lang="en-US" altLang="ja-JP" sz="2800" dirty="0"/>
              <a:t>: </a:t>
            </a:r>
            <a:r>
              <a:rPr lang="en-US" altLang="ja-JP" sz="2800" i="1" dirty="0"/>
              <a:t>Q, Γ</a:t>
            </a:r>
            <a:r>
              <a:rPr lang="en-US" altLang="ja-JP" sz="2800" dirty="0"/>
              <a:t>┣</a:t>
            </a:r>
            <a:r>
              <a:rPr lang="ja-JP" altLang="en-US" sz="2800" dirty="0"/>
              <a:t>　</a:t>
            </a:r>
            <a:r>
              <a:rPr lang="en-US" altLang="ja-JP" sz="2800" i="1" dirty="0">
                <a:solidFill>
                  <a:srgbClr val="FF0000"/>
                </a:solidFill>
              </a:rPr>
              <a:t>P</a:t>
            </a:r>
            <a:r>
              <a:rPr lang="en-US" altLang="ja-JP" sz="2800" i="1" baseline="-25000" dirty="0">
                <a:solidFill>
                  <a:srgbClr val="FF0000"/>
                </a:solidFill>
              </a:rPr>
              <a:t> </a:t>
            </a:r>
            <a:r>
              <a:rPr lang="en-US" altLang="ja-JP" sz="2800" baseline="-25000" dirty="0"/>
              <a:t>  </a:t>
            </a:r>
            <a:endParaRPr lang="ja-JP" altLang="ja-JP" sz="2800" dirty="0"/>
          </a:p>
          <a:p>
            <a:pPr marL="800100" lvl="2" indent="0">
              <a:buNone/>
            </a:pPr>
            <a:r>
              <a:rPr lang="en-US" altLang="ja-JP" sz="2800" dirty="0"/>
              <a:t>2) </a:t>
            </a:r>
            <a:r>
              <a:rPr lang="en-US" altLang="ja-JP" sz="2800" i="1" dirty="0"/>
              <a:t>Implicit complete type</a:t>
            </a:r>
            <a:r>
              <a:rPr lang="en-US" altLang="ja-JP" sz="2800" dirty="0"/>
              <a:t> (= normal declarative inference): </a:t>
            </a:r>
            <a:r>
              <a:rPr lang="en-US" altLang="ja-JP" sz="2800" i="1" dirty="0"/>
              <a:t>Γ</a:t>
            </a:r>
            <a:r>
              <a:rPr lang="en-US" altLang="ja-JP" sz="2800" dirty="0"/>
              <a:t>┣</a:t>
            </a:r>
            <a:r>
              <a:rPr lang="ja-JP" altLang="en-US" sz="2800" dirty="0"/>
              <a:t>　</a:t>
            </a:r>
            <a:r>
              <a:rPr lang="en-US" altLang="ja-JP" sz="2800" i="1" dirty="0">
                <a:solidFill>
                  <a:srgbClr val="FF0000"/>
                </a:solidFill>
              </a:rPr>
              <a:t>P</a:t>
            </a:r>
            <a:endParaRPr lang="ja-JP" altLang="ja-JP" sz="2800" i="1" dirty="0">
              <a:solidFill>
                <a:srgbClr val="FF0000"/>
              </a:solidFill>
            </a:endParaRPr>
          </a:p>
          <a:p>
            <a:pPr marL="0" indent="0">
              <a:buNone/>
            </a:pPr>
            <a:r>
              <a:rPr lang="en-US" altLang="ja-JP" sz="2800" dirty="0" smtClean="0"/>
              <a:t>As to 1), if </a:t>
            </a:r>
            <a:r>
              <a:rPr lang="en-US" altLang="ja-JP" sz="2800" dirty="0" smtClean="0"/>
              <a:t>understanding </a:t>
            </a:r>
            <a:r>
              <a:rPr lang="en-US" altLang="ja-JP" sz="2800" i="1" dirty="0" smtClean="0">
                <a:solidFill>
                  <a:srgbClr val="FF0000"/>
                </a:solidFill>
              </a:rPr>
              <a:t>p </a:t>
            </a:r>
            <a:r>
              <a:rPr lang="en-US" altLang="ja-JP" sz="2800" dirty="0" smtClean="0"/>
              <a:t>entails to be able to discriminate which question </a:t>
            </a:r>
            <a:r>
              <a:rPr lang="en-US" altLang="ja-JP" sz="2800" i="1" dirty="0" smtClean="0">
                <a:solidFill>
                  <a:srgbClr val="FF0000"/>
                </a:solidFill>
              </a:rPr>
              <a:t>P </a:t>
            </a:r>
            <a:r>
              <a:rPr lang="en-US" altLang="ja-JP" sz="2800" dirty="0" smtClean="0"/>
              <a:t>can be an justified answer to, then understanding </a:t>
            </a:r>
            <a:r>
              <a:rPr lang="en-US" altLang="ja-JP" sz="2800" i="1" dirty="0" smtClean="0">
                <a:solidFill>
                  <a:srgbClr val="FF0000"/>
                </a:solidFill>
              </a:rPr>
              <a:t>P</a:t>
            </a:r>
            <a:r>
              <a:rPr lang="en-US" altLang="ja-JP" sz="2800" dirty="0" smtClean="0"/>
              <a:t> entails to understand </a:t>
            </a:r>
            <a:r>
              <a:rPr lang="en-US" altLang="ja-JP" sz="2800" dirty="0" smtClean="0">
                <a:solidFill>
                  <a:srgbClr val="FF0000"/>
                </a:solidFill>
              </a:rPr>
              <a:t>the QA inference of this type.</a:t>
            </a:r>
            <a:endParaRPr lang="en-US" altLang="ja-JP" sz="2800" dirty="0" smtClean="0">
              <a:solidFill>
                <a:srgbClr val="FF0000"/>
              </a:solidFill>
            </a:endParaRPr>
          </a:p>
          <a:p>
            <a:pPr marL="0" indent="0">
              <a:buNone/>
            </a:pPr>
            <a:r>
              <a:rPr lang="en-US" altLang="ja-JP" sz="2800" dirty="0" smtClean="0"/>
              <a:t>As to 2), </a:t>
            </a:r>
            <a:r>
              <a:rPr lang="en-US" altLang="ja-JP" sz="2800" dirty="0" err="1" smtClean="0"/>
              <a:t>Brandom’s</a:t>
            </a:r>
            <a:r>
              <a:rPr lang="en-US" altLang="ja-JP" sz="2800" dirty="0" smtClean="0"/>
              <a:t>  </a:t>
            </a:r>
            <a:r>
              <a:rPr lang="en-US" altLang="ja-JP" sz="2800" dirty="0"/>
              <a:t>inferential semantics has already considered </a:t>
            </a:r>
            <a:r>
              <a:rPr lang="en-US" altLang="ja-JP" sz="2800" dirty="0" smtClean="0"/>
              <a:t>it.</a:t>
            </a:r>
            <a:endParaRPr lang="en-US" altLang="ja-JP" sz="2800" dirty="0"/>
          </a:p>
          <a:p>
            <a:pPr marL="0" indent="0">
              <a:buNone/>
            </a:pPr>
            <a:endParaRPr lang="ja-JP" altLang="ja-JP" b="1" dirty="0"/>
          </a:p>
          <a:p>
            <a:pPr marL="0" indent="0">
              <a:buNone/>
            </a:pP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66</a:t>
            </a:fld>
            <a:endParaRPr kumimoji="1" lang="ja-JP" altLang="en-US"/>
          </a:p>
        </p:txBody>
      </p:sp>
    </p:spTree>
    <p:extLst>
      <p:ext uri="{BB962C8B-B14F-4D97-AF65-F5344CB8AC3E}">
        <p14:creationId xmlns:p14="http://schemas.microsoft.com/office/powerpoint/2010/main" val="3491220835"/>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179512" y="260648"/>
            <a:ext cx="8964488" cy="6480720"/>
          </a:xfrm>
        </p:spPr>
        <p:txBody>
          <a:bodyPr>
            <a:normAutofit/>
          </a:bodyPr>
          <a:lstStyle/>
          <a:p>
            <a:pPr marL="0" indent="0">
              <a:buNone/>
            </a:pPr>
            <a:r>
              <a:rPr lang="en-US" altLang="ja-JP" sz="4000" b="1" dirty="0" smtClean="0"/>
              <a:t>3.2  </a:t>
            </a:r>
            <a:r>
              <a:rPr lang="en-US" altLang="ja-JP" sz="4000" b="1" dirty="0"/>
              <a:t>Meaning of an interrogative sentence</a:t>
            </a:r>
            <a:endParaRPr lang="ja-JP" altLang="ja-JP" sz="4000" b="1" dirty="0"/>
          </a:p>
          <a:p>
            <a:pPr marL="0" indent="0">
              <a:buNone/>
            </a:pPr>
            <a:r>
              <a:rPr lang="en-US" altLang="ja-JP" dirty="0" err="1" smtClean="0">
                <a:solidFill>
                  <a:srgbClr val="C00000"/>
                </a:solidFill>
              </a:rPr>
              <a:t>Brandom’s</a:t>
            </a:r>
            <a:r>
              <a:rPr lang="en-US" altLang="ja-JP" dirty="0" smtClean="0">
                <a:solidFill>
                  <a:srgbClr val="C00000"/>
                </a:solidFill>
              </a:rPr>
              <a:t> inferential semantics unfortunately cannot </a:t>
            </a:r>
            <a:r>
              <a:rPr lang="en-US" altLang="ja-JP" dirty="0">
                <a:solidFill>
                  <a:srgbClr val="C00000"/>
                </a:solidFill>
              </a:rPr>
              <a:t>explain the meaning of interrogative </a:t>
            </a:r>
            <a:r>
              <a:rPr lang="en-US" altLang="ja-JP" dirty="0" smtClean="0">
                <a:solidFill>
                  <a:srgbClr val="C00000"/>
                </a:solidFill>
              </a:rPr>
              <a:t>sentences </a:t>
            </a:r>
            <a:r>
              <a:rPr lang="en-US" altLang="ja-JP" dirty="0"/>
              <a:t>because they </a:t>
            </a:r>
            <a:r>
              <a:rPr lang="en-US" altLang="ja-JP" dirty="0" smtClean="0"/>
              <a:t>have no inferential relationships </a:t>
            </a:r>
            <a:r>
              <a:rPr lang="en-US" altLang="ja-JP" dirty="0"/>
              <a:t>with other </a:t>
            </a:r>
            <a:r>
              <a:rPr lang="en-US" altLang="ja-JP" dirty="0" smtClean="0"/>
              <a:t>sentences</a:t>
            </a:r>
            <a:r>
              <a:rPr lang="ja-JP" altLang="en-US" dirty="0"/>
              <a:t> </a:t>
            </a:r>
            <a:r>
              <a:rPr lang="en-US" altLang="ja-JP" dirty="0" smtClean="0"/>
              <a:t>in ordinary inference. </a:t>
            </a:r>
          </a:p>
          <a:p>
            <a:pPr marL="0" indent="0">
              <a:buNone/>
            </a:pPr>
            <a:r>
              <a:rPr lang="en-US" altLang="ja-JP" dirty="0" smtClean="0"/>
              <a:t>Thus</a:t>
            </a:r>
            <a:r>
              <a:rPr lang="en-US" altLang="ja-JP" dirty="0"/>
              <a:t>, if we expand the </a:t>
            </a:r>
            <a:r>
              <a:rPr lang="en-US" altLang="ja-JP" dirty="0" smtClean="0"/>
              <a:t>normal inference to the QA inference, we </a:t>
            </a:r>
            <a:r>
              <a:rPr lang="en-US" altLang="ja-JP" dirty="0"/>
              <a:t>could explain the meaning of interrogative sentences in terms of QA inferential </a:t>
            </a:r>
            <a:r>
              <a:rPr lang="en-US" altLang="ja-JP" dirty="0" smtClean="0"/>
              <a:t>roles. A </a:t>
            </a:r>
            <a:r>
              <a:rPr lang="en-US" altLang="ja-JP" dirty="0"/>
              <a:t>question </a:t>
            </a:r>
            <a:r>
              <a:rPr lang="en-US" altLang="ja-JP" dirty="0" smtClean="0"/>
              <a:t>can </a:t>
            </a:r>
            <a:r>
              <a:rPr lang="en-US" altLang="ja-JP" dirty="0"/>
              <a:t>have both upstream and downstream </a:t>
            </a:r>
            <a:r>
              <a:rPr lang="en-US" altLang="ja-JP" dirty="0" smtClean="0"/>
              <a:t>inferences in QA </a:t>
            </a:r>
            <a:r>
              <a:rPr lang="en-US" altLang="ja-JP" dirty="0"/>
              <a:t>inferences .</a:t>
            </a:r>
            <a:endParaRPr lang="ja-JP" altLang="ja-JP" dirty="0"/>
          </a:p>
          <a:p>
            <a:pPr marL="0" indent="0">
              <a:buNone/>
            </a:pPr>
            <a:r>
              <a:rPr lang="en-US" altLang="ja-JP" dirty="0"/>
              <a:t> </a:t>
            </a: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67</a:t>
            </a:fld>
            <a:endParaRPr kumimoji="1" lang="ja-JP" altLang="en-US"/>
          </a:p>
        </p:txBody>
      </p:sp>
    </p:spTree>
    <p:extLst>
      <p:ext uri="{BB962C8B-B14F-4D97-AF65-F5344CB8AC3E}">
        <p14:creationId xmlns:p14="http://schemas.microsoft.com/office/powerpoint/2010/main" val="349122083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476672"/>
            <a:ext cx="8579296" cy="5721499"/>
          </a:xfrm>
        </p:spPr>
        <p:txBody>
          <a:bodyPr>
            <a:normAutofit lnSpcReduction="10000"/>
          </a:bodyPr>
          <a:lstStyle/>
          <a:p>
            <a:pPr marL="0" indent="0">
              <a:buNone/>
            </a:pPr>
            <a:r>
              <a:rPr lang="en-US" altLang="ja-JP" dirty="0" smtClean="0">
                <a:solidFill>
                  <a:srgbClr val="C00000"/>
                </a:solidFill>
              </a:rPr>
              <a:t>#Basic idea of semantics of question.</a:t>
            </a:r>
          </a:p>
          <a:p>
            <a:pPr marL="0" indent="0">
              <a:buNone/>
            </a:pPr>
            <a:r>
              <a:rPr lang="en-US" altLang="ja-JP" dirty="0" smtClean="0"/>
              <a:t>Understanding a question is to be able to discriminate (a) </a:t>
            </a:r>
            <a:r>
              <a:rPr lang="en-US" altLang="ja-JP" dirty="0" smtClean="0">
                <a:solidFill>
                  <a:srgbClr val="FF0000"/>
                </a:solidFill>
              </a:rPr>
              <a:t>what is and is not requested as an answer to the question </a:t>
            </a:r>
            <a:r>
              <a:rPr lang="en-US" altLang="ja-JP" dirty="0" smtClean="0"/>
              <a:t>and (b) </a:t>
            </a:r>
            <a:r>
              <a:rPr lang="en-US" altLang="ja-JP" dirty="0" smtClean="0">
                <a:solidFill>
                  <a:srgbClr val="FF0000"/>
                </a:solidFill>
              </a:rPr>
              <a:t>what is and is not a condition for the question having a true answer</a:t>
            </a:r>
            <a:r>
              <a:rPr lang="en-US" altLang="ja-JP" dirty="0" smtClean="0"/>
              <a:t>. </a:t>
            </a:r>
          </a:p>
          <a:p>
            <a:pPr marL="0" indent="0">
              <a:buNone/>
            </a:pPr>
            <a:r>
              <a:rPr lang="en-US" altLang="ja-JP" sz="1200" dirty="0"/>
              <a:t> </a:t>
            </a:r>
            <a:r>
              <a:rPr lang="en-US" altLang="ja-JP" sz="1200" dirty="0" smtClean="0"/>
              <a:t>  </a:t>
            </a:r>
          </a:p>
          <a:p>
            <a:pPr marL="0" indent="0">
              <a:buNone/>
            </a:pPr>
            <a:r>
              <a:rPr lang="en-US" altLang="ja-JP" dirty="0">
                <a:solidFill>
                  <a:schemeClr val="bg2">
                    <a:lumMod val="90000"/>
                  </a:schemeClr>
                </a:solidFill>
              </a:rPr>
              <a:t>T</a:t>
            </a:r>
            <a:r>
              <a:rPr kumimoji="1" lang="en-US" altLang="ja-JP" dirty="0" smtClean="0">
                <a:solidFill>
                  <a:schemeClr val="bg2">
                    <a:lumMod val="90000"/>
                  </a:schemeClr>
                </a:solidFill>
              </a:rPr>
              <a:t>o discriminate (a) is to discriminate a </a:t>
            </a:r>
            <a:r>
              <a:rPr kumimoji="1" lang="en-US" altLang="ja-JP" dirty="0" smtClean="0">
                <a:solidFill>
                  <a:schemeClr val="bg2">
                    <a:lumMod val="90000"/>
                  </a:schemeClr>
                </a:solidFill>
              </a:rPr>
              <a:t>correct </a:t>
            </a:r>
            <a:r>
              <a:rPr kumimoji="1" lang="en-US" altLang="ja-JP" dirty="0" smtClean="0">
                <a:solidFill>
                  <a:schemeClr val="bg2">
                    <a:lumMod val="90000"/>
                  </a:schemeClr>
                </a:solidFill>
              </a:rPr>
              <a:t>and </a:t>
            </a:r>
            <a:r>
              <a:rPr kumimoji="1" lang="en-US" altLang="ja-JP" dirty="0" smtClean="0">
                <a:solidFill>
                  <a:schemeClr val="bg2">
                    <a:lumMod val="90000"/>
                  </a:schemeClr>
                </a:solidFill>
              </a:rPr>
              <a:t>incorrect </a:t>
            </a:r>
            <a:r>
              <a:rPr kumimoji="1" lang="en-US" altLang="ja-JP" dirty="0" smtClean="0">
                <a:solidFill>
                  <a:schemeClr val="bg2">
                    <a:lumMod val="90000"/>
                  </a:schemeClr>
                </a:solidFill>
              </a:rPr>
              <a:t>inference in the type of </a:t>
            </a:r>
            <a:r>
              <a:rPr lang="en-US" altLang="ja-JP" i="1" dirty="0" smtClean="0">
                <a:solidFill>
                  <a:schemeClr val="bg2">
                    <a:lumMod val="90000"/>
                  </a:schemeClr>
                </a:solidFill>
              </a:rPr>
              <a:t>Q, Γ</a:t>
            </a:r>
            <a:r>
              <a:rPr lang="ja-JP" altLang="en-US" dirty="0" smtClean="0">
                <a:solidFill>
                  <a:schemeClr val="bg2">
                    <a:lumMod val="90000"/>
                  </a:schemeClr>
                </a:solidFill>
              </a:rPr>
              <a:t>┣ </a:t>
            </a:r>
            <a:r>
              <a:rPr lang="en-US" altLang="ja-JP" i="1" dirty="0" smtClean="0">
                <a:solidFill>
                  <a:schemeClr val="bg2">
                    <a:lumMod val="90000"/>
                  </a:schemeClr>
                </a:solidFill>
              </a:rPr>
              <a:t>P. </a:t>
            </a:r>
          </a:p>
          <a:p>
            <a:pPr marL="0" indent="0">
              <a:buNone/>
            </a:pPr>
            <a:r>
              <a:rPr lang="en-US" altLang="ja-JP" dirty="0">
                <a:solidFill>
                  <a:schemeClr val="bg2">
                    <a:lumMod val="90000"/>
                  </a:schemeClr>
                </a:solidFill>
              </a:rPr>
              <a:t>T</a:t>
            </a:r>
            <a:r>
              <a:rPr kumimoji="1" lang="en-US" altLang="ja-JP" dirty="0" smtClean="0">
                <a:solidFill>
                  <a:schemeClr val="bg2">
                    <a:lumMod val="90000"/>
                  </a:schemeClr>
                </a:solidFill>
              </a:rPr>
              <a:t>o discriminate (b) is to discriminate a </a:t>
            </a:r>
            <a:r>
              <a:rPr kumimoji="1" lang="en-US" altLang="ja-JP" dirty="0" smtClean="0">
                <a:solidFill>
                  <a:schemeClr val="bg2">
                    <a:lumMod val="90000"/>
                  </a:schemeClr>
                </a:solidFill>
              </a:rPr>
              <a:t>correct </a:t>
            </a:r>
            <a:r>
              <a:rPr kumimoji="1" lang="en-US" altLang="ja-JP" dirty="0" smtClean="0">
                <a:solidFill>
                  <a:schemeClr val="bg2">
                    <a:lumMod val="90000"/>
                  </a:schemeClr>
                </a:solidFill>
              </a:rPr>
              <a:t>and </a:t>
            </a:r>
            <a:r>
              <a:rPr kumimoji="1" lang="en-US" altLang="ja-JP" dirty="0" smtClean="0">
                <a:solidFill>
                  <a:schemeClr val="bg2">
                    <a:lumMod val="90000"/>
                  </a:schemeClr>
                </a:solidFill>
              </a:rPr>
              <a:t>incorrect </a:t>
            </a:r>
            <a:r>
              <a:rPr kumimoji="1" lang="en-US" altLang="ja-JP" dirty="0" smtClean="0">
                <a:solidFill>
                  <a:schemeClr val="bg2">
                    <a:lumMod val="90000"/>
                  </a:schemeClr>
                </a:solidFill>
              </a:rPr>
              <a:t>inference in the type of </a:t>
            </a:r>
            <a:r>
              <a:rPr kumimoji="1" lang="en-US" altLang="ja-JP" i="1" dirty="0" smtClean="0">
                <a:solidFill>
                  <a:schemeClr val="bg2">
                    <a:lumMod val="90000"/>
                  </a:schemeClr>
                </a:solidFill>
              </a:rPr>
              <a:t>P</a:t>
            </a:r>
            <a:r>
              <a:rPr lang="ja-JP" altLang="en-US" dirty="0" smtClean="0">
                <a:solidFill>
                  <a:schemeClr val="bg2">
                    <a:lumMod val="90000"/>
                  </a:schemeClr>
                </a:solidFill>
              </a:rPr>
              <a:t>┣ </a:t>
            </a:r>
            <a:r>
              <a:rPr lang="en-US" altLang="ja-JP" i="1" dirty="0" smtClean="0">
                <a:solidFill>
                  <a:schemeClr val="bg2">
                    <a:lumMod val="90000"/>
                  </a:schemeClr>
                </a:solidFill>
              </a:rPr>
              <a:t>Q.</a:t>
            </a:r>
          </a:p>
          <a:p>
            <a:pPr marL="0" indent="0">
              <a:buNone/>
            </a:pPr>
            <a:r>
              <a:rPr lang="en-US" altLang="ja-JP" dirty="0" smtClean="0">
                <a:solidFill>
                  <a:schemeClr val="bg2">
                    <a:lumMod val="90000"/>
                  </a:schemeClr>
                </a:solidFill>
              </a:rPr>
              <a:t>Thus to understand a question is to understand QA inferential relations of </a:t>
            </a:r>
            <a:r>
              <a:rPr lang="en-US" altLang="ja-JP" i="1" dirty="0" smtClean="0">
                <a:solidFill>
                  <a:schemeClr val="bg2">
                    <a:lumMod val="90000"/>
                  </a:schemeClr>
                </a:solidFill>
              </a:rPr>
              <a:t>Q.</a:t>
            </a:r>
            <a:endParaRPr kumimoji="1" lang="ja-JP" altLang="en-US" i="1" dirty="0">
              <a:solidFill>
                <a:schemeClr val="bg2">
                  <a:lumMod val="90000"/>
                </a:schemeClr>
              </a:solidFill>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pPr/>
              <a:t>68</a:t>
            </a:fld>
            <a:endParaRPr kumimoji="1" lang="ja-JP" altLang="en-US" dirty="0"/>
          </a:p>
        </p:txBody>
      </p:sp>
    </p:spTree>
    <p:extLst>
      <p:ext uri="{BB962C8B-B14F-4D97-AF65-F5344CB8AC3E}">
        <p14:creationId xmlns:p14="http://schemas.microsoft.com/office/powerpoint/2010/main" val="3725333048"/>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476672"/>
            <a:ext cx="8579296" cy="5721499"/>
          </a:xfrm>
        </p:spPr>
        <p:txBody>
          <a:bodyPr>
            <a:normAutofit lnSpcReduction="10000"/>
          </a:bodyPr>
          <a:lstStyle/>
          <a:p>
            <a:pPr marL="0" indent="0">
              <a:buNone/>
            </a:pPr>
            <a:r>
              <a:rPr lang="en-US" altLang="ja-JP" dirty="0" smtClean="0">
                <a:solidFill>
                  <a:srgbClr val="C00000"/>
                </a:solidFill>
              </a:rPr>
              <a:t>#Basic idea of semantics of question.</a:t>
            </a:r>
          </a:p>
          <a:p>
            <a:pPr marL="0" indent="0">
              <a:buNone/>
            </a:pPr>
            <a:r>
              <a:rPr lang="en-US" altLang="ja-JP" dirty="0" smtClean="0"/>
              <a:t>Understanding a question is to be able to discriminate (a) </a:t>
            </a:r>
            <a:r>
              <a:rPr lang="en-US" altLang="ja-JP" dirty="0" smtClean="0">
                <a:solidFill>
                  <a:srgbClr val="FF0000"/>
                </a:solidFill>
              </a:rPr>
              <a:t>what is and is not requested as an answer to the question </a:t>
            </a:r>
            <a:r>
              <a:rPr lang="en-US" altLang="ja-JP" dirty="0" smtClean="0"/>
              <a:t>and (b) </a:t>
            </a:r>
            <a:r>
              <a:rPr lang="en-US" altLang="ja-JP" dirty="0" smtClean="0">
                <a:solidFill>
                  <a:srgbClr val="FF0000"/>
                </a:solidFill>
              </a:rPr>
              <a:t>what is and is not a condition for the question having a true answer</a:t>
            </a:r>
            <a:r>
              <a:rPr lang="en-US" altLang="ja-JP" dirty="0" smtClean="0"/>
              <a:t>. </a:t>
            </a:r>
          </a:p>
          <a:p>
            <a:pPr marL="0" indent="0">
              <a:buNone/>
            </a:pPr>
            <a:r>
              <a:rPr lang="en-US" altLang="ja-JP" sz="1200" dirty="0"/>
              <a:t> </a:t>
            </a:r>
            <a:r>
              <a:rPr lang="en-US" altLang="ja-JP" sz="1200" dirty="0" smtClean="0"/>
              <a:t>  </a:t>
            </a:r>
          </a:p>
          <a:p>
            <a:pPr marL="0" indent="0">
              <a:buNone/>
            </a:pPr>
            <a:r>
              <a:rPr lang="en-US" altLang="ja-JP" dirty="0"/>
              <a:t>T</a:t>
            </a:r>
            <a:r>
              <a:rPr kumimoji="1" lang="en-US" altLang="ja-JP" dirty="0" smtClean="0"/>
              <a:t>o discriminate (a) is to discriminate a </a:t>
            </a:r>
            <a:r>
              <a:rPr kumimoji="1" lang="en-US" altLang="ja-JP" dirty="0" smtClean="0"/>
              <a:t>correct </a:t>
            </a:r>
            <a:r>
              <a:rPr kumimoji="1" lang="en-US" altLang="ja-JP" dirty="0" smtClean="0"/>
              <a:t>and </a:t>
            </a:r>
            <a:r>
              <a:rPr kumimoji="1" lang="en-US" altLang="ja-JP" dirty="0" smtClean="0"/>
              <a:t>incorrect </a:t>
            </a:r>
            <a:r>
              <a:rPr kumimoji="1" lang="en-US" altLang="ja-JP" dirty="0" smtClean="0"/>
              <a:t>inference in the type of </a:t>
            </a:r>
            <a:r>
              <a:rPr lang="en-US" altLang="ja-JP" i="1" dirty="0" smtClean="0">
                <a:solidFill>
                  <a:srgbClr val="FF0000"/>
                </a:solidFill>
              </a:rPr>
              <a:t>Q, Γ</a:t>
            </a:r>
            <a:r>
              <a:rPr lang="ja-JP" altLang="en-US" dirty="0" smtClean="0">
                <a:solidFill>
                  <a:srgbClr val="FF0000"/>
                </a:solidFill>
              </a:rPr>
              <a:t>┣ </a:t>
            </a:r>
            <a:r>
              <a:rPr lang="en-US" altLang="ja-JP" i="1" dirty="0" smtClean="0">
                <a:solidFill>
                  <a:srgbClr val="FF0000"/>
                </a:solidFill>
              </a:rPr>
              <a:t>P. </a:t>
            </a:r>
          </a:p>
          <a:p>
            <a:pPr marL="0" indent="0">
              <a:buNone/>
            </a:pPr>
            <a:r>
              <a:rPr lang="en-US" altLang="ja-JP" dirty="0"/>
              <a:t>T</a:t>
            </a:r>
            <a:r>
              <a:rPr kumimoji="1" lang="en-US" altLang="ja-JP" dirty="0" smtClean="0"/>
              <a:t>o discriminate (b) is to discriminate a </a:t>
            </a:r>
            <a:r>
              <a:rPr kumimoji="1" lang="en-US" altLang="ja-JP" dirty="0" smtClean="0"/>
              <a:t>correct </a:t>
            </a:r>
            <a:r>
              <a:rPr kumimoji="1" lang="en-US" altLang="ja-JP" dirty="0" smtClean="0"/>
              <a:t>and </a:t>
            </a:r>
            <a:r>
              <a:rPr kumimoji="1" lang="en-US" altLang="ja-JP" dirty="0" smtClean="0"/>
              <a:t>incorrect </a:t>
            </a:r>
            <a:r>
              <a:rPr kumimoji="1" lang="en-US" altLang="ja-JP" dirty="0" smtClean="0"/>
              <a:t>inference in the type of </a:t>
            </a:r>
            <a:r>
              <a:rPr kumimoji="1" lang="en-US" altLang="ja-JP" i="1" dirty="0" smtClean="0">
                <a:solidFill>
                  <a:srgbClr val="FF0000"/>
                </a:solidFill>
              </a:rPr>
              <a:t>P</a:t>
            </a:r>
            <a:r>
              <a:rPr lang="ja-JP" altLang="en-US" dirty="0" smtClean="0">
                <a:solidFill>
                  <a:srgbClr val="FF0000"/>
                </a:solidFill>
              </a:rPr>
              <a:t>┣ </a:t>
            </a:r>
            <a:r>
              <a:rPr lang="en-US" altLang="ja-JP" i="1" dirty="0" smtClean="0">
                <a:solidFill>
                  <a:srgbClr val="FF0000"/>
                </a:solidFill>
              </a:rPr>
              <a:t>Q</a:t>
            </a:r>
            <a:r>
              <a:rPr lang="en-US" altLang="ja-JP" i="1" dirty="0" smtClean="0"/>
              <a:t>.</a:t>
            </a:r>
          </a:p>
          <a:p>
            <a:pPr marL="0" indent="0">
              <a:buNone/>
            </a:pPr>
            <a:r>
              <a:rPr lang="en-US" altLang="ja-JP" dirty="0" smtClean="0"/>
              <a:t>Thus to understand a question is to understand </a:t>
            </a:r>
            <a:r>
              <a:rPr lang="en-US" altLang="ja-JP" dirty="0" smtClean="0">
                <a:solidFill>
                  <a:srgbClr val="FF0000"/>
                </a:solidFill>
              </a:rPr>
              <a:t>QA inferential relations of </a:t>
            </a:r>
            <a:r>
              <a:rPr lang="en-US" altLang="ja-JP" i="1" dirty="0" smtClean="0">
                <a:solidFill>
                  <a:srgbClr val="FF0000"/>
                </a:solidFill>
              </a:rPr>
              <a:t>Q</a:t>
            </a:r>
            <a:r>
              <a:rPr lang="en-US" altLang="ja-JP" i="1" dirty="0" smtClean="0"/>
              <a:t>.</a:t>
            </a:r>
            <a:endParaRPr kumimoji="1" lang="ja-JP" altLang="en-US" i="1"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pPr/>
              <a:t>69</a:t>
            </a:fld>
            <a:endParaRPr kumimoji="1" lang="ja-JP" altLang="en-US"/>
          </a:p>
        </p:txBody>
      </p:sp>
    </p:spTree>
    <p:extLst>
      <p:ext uri="{BB962C8B-B14F-4D97-AF65-F5344CB8AC3E}">
        <p14:creationId xmlns:p14="http://schemas.microsoft.com/office/powerpoint/2010/main" val="33600573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764704"/>
            <a:ext cx="8229600" cy="5721499"/>
          </a:xfrm>
        </p:spPr>
        <p:txBody>
          <a:bodyPr>
            <a:normAutofit fontScale="92500" lnSpcReduction="10000"/>
          </a:bodyPr>
          <a:lstStyle/>
          <a:p>
            <a:pPr marL="0" indent="0">
              <a:buNone/>
            </a:pPr>
            <a:r>
              <a:rPr lang="en-US" altLang="ja-JP" sz="1900" dirty="0" smtClean="0"/>
              <a:t>   </a:t>
            </a:r>
            <a:endParaRPr lang="en-US" altLang="ja-JP" sz="1900" dirty="0" smtClean="0"/>
          </a:p>
          <a:p>
            <a:pPr marL="0" indent="0">
              <a:buNone/>
            </a:pPr>
            <a:r>
              <a:rPr lang="en-US" altLang="ja-JP" dirty="0" smtClean="0"/>
              <a:t>To </a:t>
            </a:r>
            <a:r>
              <a:rPr lang="en-US" altLang="ja-JP" dirty="0"/>
              <a:t>answer this question, we must bear in mind that </a:t>
            </a:r>
            <a:r>
              <a:rPr lang="en-US" altLang="ja-JP" dirty="0">
                <a:solidFill>
                  <a:srgbClr val="FF0000"/>
                </a:solidFill>
              </a:rPr>
              <a:t>an inference is drawn to answer a certain question, </a:t>
            </a:r>
            <a:r>
              <a:rPr lang="en-US" altLang="ja-JP" dirty="0"/>
              <a:t>and the conclusion is an answer to that question. </a:t>
            </a:r>
            <a:endParaRPr lang="en-US" altLang="ja-JP" dirty="0" smtClean="0"/>
          </a:p>
          <a:p>
            <a:pPr marL="0" indent="0">
              <a:buNone/>
            </a:pPr>
            <a:r>
              <a:rPr lang="en-US" altLang="ja-JP" dirty="0" smtClean="0"/>
              <a:t>The </a:t>
            </a:r>
            <a:r>
              <a:rPr lang="en-US" altLang="ja-JP" dirty="0"/>
              <a:t>above inference is drawn to answer the following question:</a:t>
            </a:r>
            <a:endParaRPr lang="ja-JP" altLang="ja-JP" dirty="0"/>
          </a:p>
          <a:p>
            <a:pPr marL="0" indent="0">
              <a:buNone/>
            </a:pPr>
            <a:r>
              <a:rPr lang="en-US" altLang="ja-JP" dirty="0"/>
              <a:t> </a:t>
            </a:r>
            <a:endParaRPr lang="ja-JP" altLang="ja-JP" dirty="0"/>
          </a:p>
          <a:p>
            <a:pPr marL="0" indent="0">
              <a:buNone/>
            </a:pPr>
            <a:r>
              <a:rPr lang="en-US" altLang="ja-JP" dirty="0"/>
              <a:t>  </a:t>
            </a:r>
            <a:r>
              <a:rPr lang="ja-JP" altLang="ja-JP" dirty="0"/>
              <a:t>　　</a:t>
            </a:r>
            <a:r>
              <a:rPr lang="en-US" altLang="ja-JP" dirty="0">
                <a:solidFill>
                  <a:schemeClr val="bg2">
                    <a:lumMod val="90000"/>
                  </a:schemeClr>
                </a:solidFill>
              </a:rPr>
              <a:t>    </a:t>
            </a:r>
            <a:r>
              <a:rPr lang="en-US" altLang="ja-JP" i="1" dirty="0">
                <a:solidFill>
                  <a:srgbClr val="FF0000"/>
                </a:solidFill>
              </a:rPr>
              <a:t>Are all </a:t>
            </a:r>
            <a:r>
              <a:rPr lang="en-US" altLang="ja-JP" i="1" dirty="0" smtClean="0">
                <a:solidFill>
                  <a:srgbClr val="FF0000"/>
                </a:solidFill>
              </a:rPr>
              <a:t>penguins </a:t>
            </a:r>
            <a:r>
              <a:rPr lang="en-US" altLang="ja-JP" i="1" dirty="0">
                <a:solidFill>
                  <a:srgbClr val="FF0000"/>
                </a:solidFill>
              </a:rPr>
              <a:t>oviparous?</a:t>
            </a:r>
            <a:endParaRPr lang="ja-JP" altLang="ja-JP" i="1" dirty="0">
              <a:solidFill>
                <a:srgbClr val="FF0000"/>
              </a:solidFill>
            </a:endParaRPr>
          </a:p>
          <a:p>
            <a:pPr marL="0" indent="0">
              <a:buNone/>
            </a:pPr>
            <a:r>
              <a:rPr lang="en-US" altLang="ja-JP" dirty="0"/>
              <a:t>            All penguins are birds.</a:t>
            </a:r>
            <a:endParaRPr lang="ja-JP" altLang="ja-JP" dirty="0"/>
          </a:p>
          <a:p>
            <a:pPr marL="0" indent="0">
              <a:buNone/>
            </a:pPr>
            <a:r>
              <a:rPr lang="en-US" altLang="ja-JP" dirty="0"/>
              <a:t>    </a:t>
            </a:r>
            <a:r>
              <a:rPr lang="en-US" altLang="ja-JP" u="sng" dirty="0"/>
              <a:t>        All birds are oviparous.          </a:t>
            </a:r>
            <a:endParaRPr lang="ja-JP" altLang="ja-JP" dirty="0"/>
          </a:p>
          <a:p>
            <a:pPr marL="0" indent="0">
              <a:buNone/>
            </a:pPr>
            <a:r>
              <a:rPr lang="en-US" altLang="ja-JP" dirty="0"/>
              <a:t>        ∴All penguins are oviparous.</a:t>
            </a:r>
            <a:endParaRPr lang="ja-JP" altLang="ja-JP" dirty="0"/>
          </a:p>
          <a:p>
            <a:pPr marL="0" indent="0">
              <a:buNone/>
            </a:pPr>
            <a:r>
              <a:rPr lang="en-US" altLang="ja-JP" dirty="0"/>
              <a:t> </a:t>
            </a:r>
            <a:endParaRPr lang="ja-JP" altLang="ja-JP"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7</a:t>
            </a:fld>
            <a:endParaRPr kumimoji="1" lang="ja-JP" altLang="en-US"/>
          </a:p>
        </p:txBody>
      </p:sp>
    </p:spTree>
    <p:extLst>
      <p:ext uri="{BB962C8B-B14F-4D97-AF65-F5344CB8AC3E}">
        <p14:creationId xmlns:p14="http://schemas.microsoft.com/office/powerpoint/2010/main" val="201023845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404664"/>
            <a:ext cx="8640960" cy="6120680"/>
          </a:xfrm>
        </p:spPr>
        <p:txBody>
          <a:bodyPr>
            <a:normAutofit fontScale="92500" lnSpcReduction="10000"/>
          </a:bodyPr>
          <a:lstStyle/>
          <a:p>
            <a:pPr marL="0" indent="0">
              <a:buNone/>
            </a:pPr>
            <a:r>
              <a:rPr lang="ja-JP" altLang="ja-JP" b="1" dirty="0" smtClean="0"/>
              <a:t>（</a:t>
            </a:r>
            <a:r>
              <a:rPr lang="ja-JP" altLang="ja-JP" b="1" dirty="0"/>
              <a:t>ａ）</a:t>
            </a:r>
            <a:r>
              <a:rPr lang="en-US" altLang="ja-JP" b="1" dirty="0"/>
              <a:t>Downstream QA inferences of a interrogative sentence </a:t>
            </a:r>
            <a:r>
              <a:rPr lang="en-US" altLang="ja-JP" b="1" i="1" dirty="0">
                <a:solidFill>
                  <a:srgbClr val="FF0000"/>
                </a:solidFill>
              </a:rPr>
              <a:t>Q</a:t>
            </a:r>
            <a:r>
              <a:rPr lang="en-US" altLang="ja-JP" b="1" dirty="0"/>
              <a:t> or </a:t>
            </a:r>
            <a:r>
              <a:rPr lang="en-US" altLang="ja-JP" b="1" i="1" dirty="0">
                <a:solidFill>
                  <a:srgbClr val="FF0000"/>
                </a:solidFill>
              </a:rPr>
              <a:t>Q2</a:t>
            </a:r>
            <a:endParaRPr lang="ja-JP" altLang="ja-JP" b="1" i="1" dirty="0">
              <a:solidFill>
                <a:srgbClr val="FF0000"/>
              </a:solidFill>
            </a:endParaRPr>
          </a:p>
          <a:p>
            <a:pPr marL="0" indent="0">
              <a:buNone/>
            </a:pPr>
            <a:r>
              <a:rPr lang="en-US" altLang="ja-JP" sz="3000" dirty="0"/>
              <a:t>There are two types of this kind of sentence.</a:t>
            </a:r>
          </a:p>
          <a:p>
            <a:pPr marL="800100" lvl="2" indent="0">
              <a:buNone/>
            </a:pPr>
            <a:r>
              <a:rPr lang="en-US" altLang="ja-JP" sz="3000" dirty="0"/>
              <a:t>1) </a:t>
            </a:r>
            <a:r>
              <a:rPr lang="en-US" altLang="ja-JP" sz="3000" i="1" dirty="0"/>
              <a:t>Complete type</a:t>
            </a:r>
            <a:r>
              <a:rPr lang="en-US" altLang="ja-JP" sz="3000" dirty="0"/>
              <a:t>:</a:t>
            </a:r>
            <a:r>
              <a:rPr lang="en-US" altLang="ja-JP" sz="3000" dirty="0">
                <a:solidFill>
                  <a:srgbClr val="FF0000"/>
                </a:solidFill>
              </a:rPr>
              <a:t> </a:t>
            </a:r>
            <a:r>
              <a:rPr lang="en-US" altLang="ja-JP" sz="3000" i="1" dirty="0">
                <a:solidFill>
                  <a:srgbClr val="FF0000"/>
                </a:solidFill>
              </a:rPr>
              <a:t>Q</a:t>
            </a:r>
            <a:r>
              <a:rPr lang="en-US" altLang="ja-JP" sz="3000" i="1" dirty="0"/>
              <a:t>, Γ</a:t>
            </a:r>
            <a:r>
              <a:rPr lang="en-US" altLang="ja-JP" sz="3000" dirty="0"/>
              <a:t>┣</a:t>
            </a:r>
            <a:r>
              <a:rPr lang="ja-JP" altLang="en-US" sz="3000" dirty="0"/>
              <a:t> </a:t>
            </a:r>
            <a:r>
              <a:rPr lang="en-US" altLang="ja-JP" sz="3000" i="1" dirty="0"/>
              <a:t>P</a:t>
            </a:r>
            <a:r>
              <a:rPr lang="en-US" altLang="ja-JP" sz="3000" i="1" baseline="-25000" dirty="0"/>
              <a:t> </a:t>
            </a:r>
            <a:r>
              <a:rPr lang="en-US" altLang="ja-JP" sz="3000" baseline="-25000" dirty="0"/>
              <a:t>  </a:t>
            </a:r>
            <a:endParaRPr lang="ja-JP" altLang="ja-JP" sz="3000" dirty="0"/>
          </a:p>
          <a:p>
            <a:pPr marL="800100" lvl="2" indent="0">
              <a:buNone/>
            </a:pPr>
            <a:r>
              <a:rPr lang="en-US" altLang="ja-JP" sz="3000" dirty="0"/>
              <a:t>3) </a:t>
            </a:r>
            <a:r>
              <a:rPr lang="en-US" altLang="ja-JP" sz="3000" i="1" dirty="0"/>
              <a:t>Incomplete type</a:t>
            </a:r>
            <a:r>
              <a:rPr lang="en-US" altLang="ja-JP" sz="3000" dirty="0"/>
              <a:t>: </a:t>
            </a:r>
            <a:r>
              <a:rPr lang="en-US" altLang="ja-JP" sz="3000" i="1" dirty="0">
                <a:solidFill>
                  <a:srgbClr val="FF0000"/>
                </a:solidFill>
              </a:rPr>
              <a:t>Q2</a:t>
            </a:r>
            <a:r>
              <a:rPr lang="en-US" altLang="ja-JP" sz="3000" i="1" dirty="0"/>
              <a:t>, Γ</a:t>
            </a:r>
            <a:r>
              <a:rPr lang="en-US" altLang="ja-JP" sz="3000" dirty="0"/>
              <a:t>┣</a:t>
            </a:r>
            <a:r>
              <a:rPr lang="ja-JP" altLang="en-US" sz="3000" dirty="0"/>
              <a:t> </a:t>
            </a:r>
            <a:r>
              <a:rPr lang="en-US" altLang="ja-JP" sz="3000" i="1" dirty="0"/>
              <a:t>Q1</a:t>
            </a:r>
          </a:p>
          <a:p>
            <a:pPr marL="800100" lvl="2" indent="0">
              <a:buNone/>
            </a:pPr>
            <a:r>
              <a:rPr lang="ja-JP" altLang="en-US" sz="900" i="1" dirty="0" smtClean="0"/>
              <a:t>　　　</a:t>
            </a:r>
            <a:endParaRPr lang="en-US" altLang="ja-JP" sz="900" i="1" dirty="0"/>
          </a:p>
          <a:p>
            <a:pPr marL="0" lvl="2" indent="0">
              <a:buNone/>
            </a:pPr>
            <a:r>
              <a:rPr lang="en-US" altLang="ja-JP" sz="3000" b="1" i="1" dirty="0">
                <a:solidFill>
                  <a:schemeClr val="bg2">
                    <a:lumMod val="75000"/>
                  </a:schemeClr>
                </a:solidFill>
              </a:rPr>
              <a:t>As to 1), </a:t>
            </a:r>
            <a:r>
              <a:rPr lang="en-US" altLang="ja-JP" sz="3000" i="1" dirty="0" smtClean="0">
                <a:solidFill>
                  <a:schemeClr val="bg2">
                    <a:lumMod val="75000"/>
                  </a:schemeClr>
                </a:solidFill>
              </a:rPr>
              <a:t>P </a:t>
            </a:r>
            <a:r>
              <a:rPr lang="en-US" altLang="ja-JP" sz="3000" dirty="0" smtClean="0">
                <a:solidFill>
                  <a:schemeClr val="bg2">
                    <a:lumMod val="75000"/>
                  </a:schemeClr>
                </a:solidFill>
              </a:rPr>
              <a:t>Is an answer to </a:t>
            </a:r>
            <a:r>
              <a:rPr lang="en-US" altLang="ja-JP" sz="3000" i="1" dirty="0" smtClean="0">
                <a:solidFill>
                  <a:schemeClr val="bg2">
                    <a:lumMod val="75000"/>
                  </a:schemeClr>
                </a:solidFill>
              </a:rPr>
              <a:t>Q </a:t>
            </a:r>
            <a:r>
              <a:rPr lang="en-US" altLang="ja-JP" sz="3000" dirty="0" smtClean="0">
                <a:solidFill>
                  <a:schemeClr val="bg2">
                    <a:lumMod val="75000"/>
                  </a:schemeClr>
                </a:solidFill>
              </a:rPr>
              <a:t>and </a:t>
            </a:r>
            <a:r>
              <a:rPr lang="en-US" altLang="ja-JP" sz="3000" i="1" dirty="0" smtClean="0">
                <a:solidFill>
                  <a:schemeClr val="bg2">
                    <a:lumMod val="75000"/>
                  </a:schemeClr>
                </a:solidFill>
              </a:rPr>
              <a:t>P</a:t>
            </a:r>
            <a:r>
              <a:rPr lang="en-US" altLang="ja-JP" sz="3000" dirty="0" smtClean="0">
                <a:solidFill>
                  <a:schemeClr val="bg2">
                    <a:lumMod val="75000"/>
                  </a:schemeClr>
                </a:solidFill>
              </a:rPr>
              <a:t> is justified by </a:t>
            </a:r>
            <a:r>
              <a:rPr lang="en-US" altLang="ja-JP" sz="3000" i="1" dirty="0" smtClean="0">
                <a:solidFill>
                  <a:schemeClr val="bg2">
                    <a:lumMod val="75000"/>
                  </a:schemeClr>
                </a:solidFill>
              </a:rPr>
              <a:t>Γ</a:t>
            </a:r>
            <a:r>
              <a:rPr lang="en-US" altLang="ja-JP" sz="3000" dirty="0">
                <a:solidFill>
                  <a:schemeClr val="bg2">
                    <a:lumMod val="75000"/>
                  </a:schemeClr>
                </a:solidFill>
              </a:rPr>
              <a:t>. </a:t>
            </a:r>
            <a:r>
              <a:rPr lang="en-US" altLang="ja-JP" sz="3000" dirty="0" smtClean="0">
                <a:solidFill>
                  <a:schemeClr val="bg2">
                    <a:lumMod val="75000"/>
                  </a:schemeClr>
                </a:solidFill>
              </a:rPr>
              <a:t>To understand </a:t>
            </a:r>
            <a:r>
              <a:rPr lang="en-US" altLang="ja-JP" sz="3000" i="1" dirty="0">
                <a:solidFill>
                  <a:schemeClr val="bg2">
                    <a:lumMod val="75000"/>
                  </a:schemeClr>
                </a:solidFill>
              </a:rPr>
              <a:t>Q </a:t>
            </a:r>
            <a:r>
              <a:rPr lang="en-US" altLang="ja-JP" sz="3000" dirty="0">
                <a:solidFill>
                  <a:schemeClr val="bg2">
                    <a:lumMod val="75000"/>
                  </a:schemeClr>
                </a:solidFill>
              </a:rPr>
              <a:t>is to understand what is the justified answer to </a:t>
            </a:r>
            <a:r>
              <a:rPr lang="en-US" altLang="ja-JP" sz="3000" i="1" dirty="0">
                <a:solidFill>
                  <a:schemeClr val="bg2">
                    <a:lumMod val="75000"/>
                  </a:schemeClr>
                </a:solidFill>
              </a:rPr>
              <a:t>Q</a:t>
            </a:r>
            <a:r>
              <a:rPr lang="en-US" altLang="ja-JP" sz="3000" dirty="0" smtClean="0">
                <a:solidFill>
                  <a:schemeClr val="bg2">
                    <a:lumMod val="75000"/>
                  </a:schemeClr>
                </a:solidFill>
              </a:rPr>
              <a:t>. Therefore to understand </a:t>
            </a:r>
            <a:r>
              <a:rPr lang="en-US" altLang="ja-JP" sz="3000" i="1" dirty="0" smtClean="0">
                <a:solidFill>
                  <a:schemeClr val="bg2">
                    <a:lumMod val="75000"/>
                  </a:schemeClr>
                </a:solidFill>
              </a:rPr>
              <a:t>Q </a:t>
            </a:r>
            <a:r>
              <a:rPr lang="en-US" altLang="ja-JP" sz="3000" dirty="0" smtClean="0">
                <a:solidFill>
                  <a:schemeClr val="bg2">
                    <a:lumMod val="75000"/>
                  </a:schemeClr>
                </a:solidFill>
              </a:rPr>
              <a:t>is to understand the correct QA inference of this type.</a:t>
            </a:r>
          </a:p>
          <a:p>
            <a:pPr marL="0" lvl="2" indent="0">
              <a:buNone/>
            </a:pPr>
            <a:r>
              <a:rPr lang="ja-JP" altLang="en-US" sz="1000" dirty="0">
                <a:solidFill>
                  <a:schemeClr val="bg2">
                    <a:lumMod val="75000"/>
                  </a:schemeClr>
                </a:solidFill>
              </a:rPr>
              <a:t>　</a:t>
            </a:r>
            <a:r>
              <a:rPr lang="ja-JP" altLang="en-US" sz="1000" dirty="0" smtClean="0">
                <a:solidFill>
                  <a:schemeClr val="bg2">
                    <a:lumMod val="75000"/>
                  </a:schemeClr>
                </a:solidFill>
              </a:rPr>
              <a:t>　　</a:t>
            </a:r>
            <a:endParaRPr lang="en-US" altLang="ja-JP" sz="1000" dirty="0" smtClean="0">
              <a:solidFill>
                <a:schemeClr val="bg2">
                  <a:lumMod val="75000"/>
                </a:schemeClr>
              </a:solidFill>
            </a:endParaRPr>
          </a:p>
          <a:p>
            <a:pPr marL="0" indent="0">
              <a:buNone/>
            </a:pPr>
            <a:r>
              <a:rPr lang="en-US" altLang="ja-JP" sz="3000" b="1" i="1" dirty="0" smtClean="0">
                <a:solidFill>
                  <a:schemeClr val="bg2">
                    <a:lumMod val="75000"/>
                  </a:schemeClr>
                </a:solidFill>
              </a:rPr>
              <a:t>As </a:t>
            </a:r>
            <a:r>
              <a:rPr lang="en-US" altLang="ja-JP" sz="3000" b="1" i="1" dirty="0">
                <a:solidFill>
                  <a:schemeClr val="bg2">
                    <a:lumMod val="75000"/>
                  </a:schemeClr>
                </a:solidFill>
              </a:rPr>
              <a:t>to 3), </a:t>
            </a:r>
            <a:r>
              <a:rPr lang="en-US" altLang="ja-JP" sz="3000" dirty="0">
                <a:solidFill>
                  <a:schemeClr val="bg2">
                    <a:lumMod val="75000"/>
                  </a:schemeClr>
                </a:solidFill>
              </a:rPr>
              <a:t>the </a:t>
            </a:r>
            <a:r>
              <a:rPr lang="en-US" altLang="ja-JP" sz="3000" i="1" dirty="0" smtClean="0">
                <a:solidFill>
                  <a:schemeClr val="bg2">
                    <a:lumMod val="75000"/>
                  </a:schemeClr>
                </a:solidFill>
              </a:rPr>
              <a:t>sound</a:t>
            </a:r>
            <a:r>
              <a:rPr lang="en-US" altLang="ja-JP" sz="3000" dirty="0" smtClean="0">
                <a:solidFill>
                  <a:schemeClr val="bg2">
                    <a:lumMod val="75000"/>
                  </a:schemeClr>
                </a:solidFill>
              </a:rPr>
              <a:t> </a:t>
            </a:r>
            <a:r>
              <a:rPr lang="en-US" altLang="ja-JP" sz="3000" i="1" dirty="0">
                <a:solidFill>
                  <a:schemeClr val="bg2">
                    <a:lumMod val="75000"/>
                  </a:schemeClr>
                </a:solidFill>
              </a:rPr>
              <a:t>Q2</a:t>
            </a:r>
            <a:r>
              <a:rPr lang="en-US" altLang="ja-JP" sz="3000" dirty="0">
                <a:solidFill>
                  <a:schemeClr val="bg2">
                    <a:lumMod val="75000"/>
                  </a:schemeClr>
                </a:solidFill>
              </a:rPr>
              <a:t> and the </a:t>
            </a:r>
            <a:r>
              <a:rPr lang="en-US" altLang="ja-JP" sz="3000" dirty="0" smtClean="0">
                <a:solidFill>
                  <a:schemeClr val="bg2">
                    <a:lumMod val="75000"/>
                  </a:schemeClr>
                </a:solidFill>
              </a:rPr>
              <a:t>true</a:t>
            </a:r>
            <a:r>
              <a:rPr lang="en-US" altLang="ja-JP" sz="3000" i="1" dirty="0" smtClean="0">
                <a:solidFill>
                  <a:schemeClr val="bg2">
                    <a:lumMod val="75000"/>
                  </a:schemeClr>
                </a:solidFill>
              </a:rPr>
              <a:t> Γ </a:t>
            </a:r>
            <a:r>
              <a:rPr lang="en-US" altLang="ja-JP" sz="3000" dirty="0" smtClean="0">
                <a:solidFill>
                  <a:schemeClr val="bg2">
                    <a:lumMod val="75000"/>
                  </a:schemeClr>
                </a:solidFill>
              </a:rPr>
              <a:t>makes </a:t>
            </a:r>
            <a:r>
              <a:rPr lang="en-US" altLang="ja-JP" sz="3000" i="1" dirty="0" smtClean="0">
                <a:solidFill>
                  <a:schemeClr val="bg2">
                    <a:lumMod val="75000"/>
                  </a:schemeClr>
                </a:solidFill>
              </a:rPr>
              <a:t>Q1 </a:t>
            </a:r>
            <a:r>
              <a:rPr lang="en-US" altLang="ja-JP" sz="3000" dirty="0" smtClean="0">
                <a:solidFill>
                  <a:schemeClr val="bg2">
                    <a:lumMod val="75000"/>
                  </a:schemeClr>
                </a:solidFill>
              </a:rPr>
              <a:t>sound. If to understand </a:t>
            </a:r>
            <a:r>
              <a:rPr lang="en-US" altLang="ja-JP" sz="3000" i="1" dirty="0" smtClean="0">
                <a:solidFill>
                  <a:schemeClr val="bg2">
                    <a:lumMod val="75000"/>
                  </a:schemeClr>
                </a:solidFill>
              </a:rPr>
              <a:t>Q2 </a:t>
            </a:r>
            <a:r>
              <a:rPr lang="en-US" altLang="ja-JP" sz="3000" dirty="0" smtClean="0">
                <a:solidFill>
                  <a:schemeClr val="bg2">
                    <a:lumMod val="75000"/>
                  </a:schemeClr>
                </a:solidFill>
              </a:rPr>
              <a:t>entails to understand which question becomes possible by </a:t>
            </a:r>
            <a:r>
              <a:rPr lang="en-US" altLang="ja-JP" sz="3000" i="1" dirty="0" smtClean="0">
                <a:solidFill>
                  <a:schemeClr val="bg2">
                    <a:lumMod val="75000"/>
                  </a:schemeClr>
                </a:solidFill>
              </a:rPr>
              <a:t>Q2, </a:t>
            </a:r>
            <a:r>
              <a:rPr lang="en-US" altLang="ja-JP" sz="3000" dirty="0" smtClean="0">
                <a:solidFill>
                  <a:schemeClr val="bg2">
                    <a:lumMod val="75000"/>
                  </a:schemeClr>
                </a:solidFill>
              </a:rPr>
              <a:t>then to understand </a:t>
            </a:r>
            <a:r>
              <a:rPr lang="en-US" altLang="ja-JP" sz="3000" i="1" dirty="0" smtClean="0">
                <a:solidFill>
                  <a:schemeClr val="bg2">
                    <a:lumMod val="75000"/>
                  </a:schemeClr>
                </a:solidFill>
              </a:rPr>
              <a:t>Q2</a:t>
            </a:r>
            <a:r>
              <a:rPr lang="en-US" altLang="ja-JP" sz="3000" dirty="0" smtClean="0">
                <a:solidFill>
                  <a:schemeClr val="bg2">
                    <a:lumMod val="75000"/>
                  </a:schemeClr>
                </a:solidFill>
              </a:rPr>
              <a:t> is to understand the correct QA inference of this type.</a:t>
            </a:r>
          </a:p>
          <a:p>
            <a:endParaRPr lang="en-US" altLang="ja-JP" i="1" dirty="0"/>
          </a:p>
          <a:p>
            <a:pPr marL="0" indent="0">
              <a:buNone/>
            </a:pPr>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70</a:t>
            </a:fld>
            <a:endParaRPr kumimoji="1" lang="ja-JP" altLang="en-US"/>
          </a:p>
        </p:txBody>
      </p:sp>
    </p:spTree>
    <p:extLst>
      <p:ext uri="{BB962C8B-B14F-4D97-AF65-F5344CB8AC3E}">
        <p14:creationId xmlns:p14="http://schemas.microsoft.com/office/powerpoint/2010/main" val="4131705383"/>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404664"/>
            <a:ext cx="8640960" cy="6120680"/>
          </a:xfrm>
        </p:spPr>
        <p:txBody>
          <a:bodyPr>
            <a:normAutofit fontScale="92500" lnSpcReduction="10000"/>
          </a:bodyPr>
          <a:lstStyle/>
          <a:p>
            <a:pPr marL="0" indent="0">
              <a:buNone/>
            </a:pPr>
            <a:r>
              <a:rPr lang="ja-JP" altLang="ja-JP" b="1" dirty="0" smtClean="0"/>
              <a:t>（</a:t>
            </a:r>
            <a:r>
              <a:rPr lang="ja-JP" altLang="ja-JP" b="1" dirty="0"/>
              <a:t>ａ）</a:t>
            </a:r>
            <a:r>
              <a:rPr lang="en-US" altLang="ja-JP" b="1" dirty="0"/>
              <a:t>Downstream QA inferences of a interrogative sentence </a:t>
            </a:r>
            <a:r>
              <a:rPr lang="en-US" altLang="ja-JP" b="1" i="1" dirty="0">
                <a:solidFill>
                  <a:srgbClr val="FF0000"/>
                </a:solidFill>
              </a:rPr>
              <a:t>Q</a:t>
            </a:r>
            <a:r>
              <a:rPr lang="en-US" altLang="ja-JP" b="1" dirty="0"/>
              <a:t> or </a:t>
            </a:r>
            <a:r>
              <a:rPr lang="en-US" altLang="ja-JP" b="1" i="1" dirty="0">
                <a:solidFill>
                  <a:srgbClr val="FF0000"/>
                </a:solidFill>
              </a:rPr>
              <a:t>Q2</a:t>
            </a:r>
            <a:endParaRPr lang="ja-JP" altLang="ja-JP" b="1" i="1" dirty="0">
              <a:solidFill>
                <a:srgbClr val="FF0000"/>
              </a:solidFill>
            </a:endParaRPr>
          </a:p>
          <a:p>
            <a:pPr marL="0" indent="0">
              <a:buNone/>
            </a:pPr>
            <a:r>
              <a:rPr lang="en-US" altLang="ja-JP" sz="3000" dirty="0"/>
              <a:t>There are two types of this kind of sentence.</a:t>
            </a:r>
          </a:p>
          <a:p>
            <a:pPr marL="800100" lvl="2" indent="0">
              <a:buNone/>
            </a:pPr>
            <a:r>
              <a:rPr lang="en-US" altLang="ja-JP" sz="3000" dirty="0"/>
              <a:t>1) </a:t>
            </a:r>
            <a:r>
              <a:rPr lang="en-US" altLang="ja-JP" sz="3000" i="1" dirty="0"/>
              <a:t>Complete type</a:t>
            </a:r>
            <a:r>
              <a:rPr lang="en-US" altLang="ja-JP" sz="3000" dirty="0"/>
              <a:t>:</a:t>
            </a:r>
            <a:r>
              <a:rPr lang="en-US" altLang="ja-JP" sz="3000" dirty="0">
                <a:solidFill>
                  <a:srgbClr val="FF0000"/>
                </a:solidFill>
              </a:rPr>
              <a:t> </a:t>
            </a:r>
            <a:r>
              <a:rPr lang="en-US" altLang="ja-JP" sz="3000" i="1" dirty="0">
                <a:solidFill>
                  <a:srgbClr val="FF0000"/>
                </a:solidFill>
              </a:rPr>
              <a:t>Q</a:t>
            </a:r>
            <a:r>
              <a:rPr lang="en-US" altLang="ja-JP" sz="3000" i="1" dirty="0"/>
              <a:t>, Γ</a:t>
            </a:r>
            <a:r>
              <a:rPr lang="en-US" altLang="ja-JP" sz="3000" dirty="0"/>
              <a:t>┣</a:t>
            </a:r>
            <a:r>
              <a:rPr lang="ja-JP" altLang="en-US" sz="3000" dirty="0"/>
              <a:t> </a:t>
            </a:r>
            <a:r>
              <a:rPr lang="en-US" altLang="ja-JP" sz="3000" i="1" dirty="0"/>
              <a:t>P</a:t>
            </a:r>
            <a:r>
              <a:rPr lang="en-US" altLang="ja-JP" sz="3000" i="1" baseline="-25000" dirty="0"/>
              <a:t> </a:t>
            </a:r>
            <a:r>
              <a:rPr lang="en-US" altLang="ja-JP" sz="3000" baseline="-25000" dirty="0"/>
              <a:t>  </a:t>
            </a:r>
            <a:endParaRPr lang="ja-JP" altLang="ja-JP" sz="3000" dirty="0"/>
          </a:p>
          <a:p>
            <a:pPr marL="800100" lvl="2" indent="0">
              <a:buNone/>
            </a:pPr>
            <a:r>
              <a:rPr lang="en-US" altLang="ja-JP" sz="3000" dirty="0"/>
              <a:t>3) </a:t>
            </a:r>
            <a:r>
              <a:rPr lang="en-US" altLang="ja-JP" sz="3000" i="1" dirty="0"/>
              <a:t>Incomplete type</a:t>
            </a:r>
            <a:r>
              <a:rPr lang="en-US" altLang="ja-JP" sz="3000" dirty="0"/>
              <a:t>: </a:t>
            </a:r>
            <a:r>
              <a:rPr lang="en-US" altLang="ja-JP" sz="3000" i="1" dirty="0">
                <a:solidFill>
                  <a:srgbClr val="FF0000"/>
                </a:solidFill>
              </a:rPr>
              <a:t>Q2</a:t>
            </a:r>
            <a:r>
              <a:rPr lang="en-US" altLang="ja-JP" sz="3000" i="1" dirty="0"/>
              <a:t>, Γ</a:t>
            </a:r>
            <a:r>
              <a:rPr lang="en-US" altLang="ja-JP" sz="3000" dirty="0"/>
              <a:t>┣</a:t>
            </a:r>
            <a:r>
              <a:rPr lang="ja-JP" altLang="en-US" sz="3000" dirty="0"/>
              <a:t> </a:t>
            </a:r>
            <a:r>
              <a:rPr lang="en-US" altLang="ja-JP" sz="3000" i="1" dirty="0"/>
              <a:t>Q1</a:t>
            </a:r>
          </a:p>
          <a:p>
            <a:pPr marL="800100" lvl="2" indent="0">
              <a:buNone/>
            </a:pPr>
            <a:r>
              <a:rPr lang="ja-JP" altLang="en-US" sz="900" i="1" dirty="0" smtClean="0"/>
              <a:t>　　　</a:t>
            </a:r>
            <a:endParaRPr lang="en-US" altLang="ja-JP" sz="900" i="1" dirty="0"/>
          </a:p>
          <a:p>
            <a:pPr marL="0" lvl="2" indent="0">
              <a:buNone/>
            </a:pPr>
            <a:r>
              <a:rPr lang="en-US" altLang="ja-JP" sz="3000" b="1" i="1" dirty="0"/>
              <a:t>As to 1), </a:t>
            </a:r>
            <a:r>
              <a:rPr lang="en-US" altLang="ja-JP" sz="3000" i="1" dirty="0" smtClean="0"/>
              <a:t>P </a:t>
            </a:r>
            <a:r>
              <a:rPr lang="en-US" altLang="ja-JP" sz="3000" dirty="0" smtClean="0"/>
              <a:t>Is an answer to </a:t>
            </a:r>
            <a:r>
              <a:rPr lang="en-US" altLang="ja-JP" sz="3000" i="1" dirty="0" smtClean="0">
                <a:solidFill>
                  <a:srgbClr val="FF0000"/>
                </a:solidFill>
              </a:rPr>
              <a:t>Q</a:t>
            </a:r>
            <a:r>
              <a:rPr lang="en-US" altLang="ja-JP" sz="3000" i="1" dirty="0" smtClean="0"/>
              <a:t> </a:t>
            </a:r>
            <a:r>
              <a:rPr lang="en-US" altLang="ja-JP" sz="3000" dirty="0" smtClean="0"/>
              <a:t>and </a:t>
            </a:r>
            <a:r>
              <a:rPr lang="en-US" altLang="ja-JP" sz="3000" i="1" dirty="0" smtClean="0"/>
              <a:t>P</a:t>
            </a:r>
            <a:r>
              <a:rPr lang="en-US" altLang="ja-JP" sz="3000" dirty="0" smtClean="0"/>
              <a:t> is justified by </a:t>
            </a:r>
            <a:r>
              <a:rPr lang="en-US" altLang="ja-JP" sz="3000" i="1" dirty="0" smtClean="0"/>
              <a:t>Γ</a:t>
            </a:r>
            <a:r>
              <a:rPr lang="en-US" altLang="ja-JP" sz="3000" dirty="0"/>
              <a:t>. </a:t>
            </a:r>
            <a:r>
              <a:rPr lang="en-US" altLang="ja-JP" sz="3000" dirty="0" smtClean="0"/>
              <a:t>To understand </a:t>
            </a:r>
            <a:r>
              <a:rPr lang="en-US" altLang="ja-JP" sz="3000" i="1" dirty="0">
                <a:solidFill>
                  <a:srgbClr val="FF0000"/>
                </a:solidFill>
              </a:rPr>
              <a:t>Q </a:t>
            </a:r>
            <a:r>
              <a:rPr lang="en-US" altLang="ja-JP" sz="3000" dirty="0"/>
              <a:t>is to understand what is the justified answer to </a:t>
            </a:r>
            <a:r>
              <a:rPr lang="en-US" altLang="ja-JP" sz="3000" i="1" dirty="0">
                <a:solidFill>
                  <a:srgbClr val="FF0000"/>
                </a:solidFill>
              </a:rPr>
              <a:t>Q</a:t>
            </a:r>
            <a:r>
              <a:rPr lang="en-US" altLang="ja-JP" sz="3000" dirty="0" smtClean="0"/>
              <a:t>. Therefore to understand </a:t>
            </a:r>
            <a:r>
              <a:rPr lang="en-US" altLang="ja-JP" sz="3000" i="1" dirty="0" smtClean="0">
                <a:solidFill>
                  <a:srgbClr val="FF0000"/>
                </a:solidFill>
              </a:rPr>
              <a:t>Q </a:t>
            </a:r>
            <a:r>
              <a:rPr lang="en-US" altLang="ja-JP" sz="3000" dirty="0" smtClean="0"/>
              <a:t>is to understand </a:t>
            </a:r>
            <a:r>
              <a:rPr lang="en-US" altLang="ja-JP" sz="3000" dirty="0" smtClean="0">
                <a:solidFill>
                  <a:srgbClr val="FF0000"/>
                </a:solidFill>
              </a:rPr>
              <a:t>the correct QA inference of this type.</a:t>
            </a:r>
          </a:p>
          <a:p>
            <a:pPr marL="0" lvl="2" indent="0">
              <a:buNone/>
            </a:pPr>
            <a:r>
              <a:rPr lang="ja-JP" altLang="en-US" sz="1000" dirty="0">
                <a:solidFill>
                  <a:srgbClr val="FF0000"/>
                </a:solidFill>
              </a:rPr>
              <a:t>　</a:t>
            </a:r>
            <a:r>
              <a:rPr lang="ja-JP" altLang="en-US" sz="1000" dirty="0" smtClean="0">
                <a:solidFill>
                  <a:srgbClr val="FF0000"/>
                </a:solidFill>
              </a:rPr>
              <a:t>　　</a:t>
            </a:r>
            <a:endParaRPr lang="en-US" altLang="ja-JP" sz="1000" dirty="0" smtClean="0">
              <a:solidFill>
                <a:srgbClr val="FF0000"/>
              </a:solidFill>
            </a:endParaRPr>
          </a:p>
          <a:p>
            <a:pPr marL="0" indent="0">
              <a:buNone/>
            </a:pPr>
            <a:r>
              <a:rPr lang="en-US" altLang="ja-JP" sz="3000" b="1" i="1" dirty="0" smtClean="0">
                <a:solidFill>
                  <a:schemeClr val="bg2">
                    <a:lumMod val="75000"/>
                  </a:schemeClr>
                </a:solidFill>
              </a:rPr>
              <a:t>As </a:t>
            </a:r>
            <a:r>
              <a:rPr lang="en-US" altLang="ja-JP" sz="3000" b="1" i="1" dirty="0">
                <a:solidFill>
                  <a:schemeClr val="bg2">
                    <a:lumMod val="75000"/>
                  </a:schemeClr>
                </a:solidFill>
              </a:rPr>
              <a:t>to 3), </a:t>
            </a:r>
            <a:r>
              <a:rPr lang="en-US" altLang="ja-JP" sz="3000" dirty="0">
                <a:solidFill>
                  <a:schemeClr val="bg2">
                    <a:lumMod val="75000"/>
                  </a:schemeClr>
                </a:solidFill>
              </a:rPr>
              <a:t>the </a:t>
            </a:r>
            <a:r>
              <a:rPr lang="en-US" altLang="ja-JP" sz="3000" i="1" dirty="0" smtClean="0">
                <a:solidFill>
                  <a:schemeClr val="bg2">
                    <a:lumMod val="75000"/>
                  </a:schemeClr>
                </a:solidFill>
              </a:rPr>
              <a:t>sound</a:t>
            </a:r>
            <a:r>
              <a:rPr lang="en-US" altLang="ja-JP" sz="3000" dirty="0" smtClean="0">
                <a:solidFill>
                  <a:schemeClr val="bg2">
                    <a:lumMod val="75000"/>
                  </a:schemeClr>
                </a:solidFill>
              </a:rPr>
              <a:t> </a:t>
            </a:r>
            <a:r>
              <a:rPr lang="en-US" altLang="ja-JP" sz="3000" i="1" dirty="0">
                <a:solidFill>
                  <a:schemeClr val="bg2">
                    <a:lumMod val="75000"/>
                  </a:schemeClr>
                </a:solidFill>
              </a:rPr>
              <a:t>Q2</a:t>
            </a:r>
            <a:r>
              <a:rPr lang="en-US" altLang="ja-JP" sz="3000" dirty="0">
                <a:solidFill>
                  <a:schemeClr val="bg2">
                    <a:lumMod val="75000"/>
                  </a:schemeClr>
                </a:solidFill>
              </a:rPr>
              <a:t> and the </a:t>
            </a:r>
            <a:r>
              <a:rPr lang="en-US" altLang="ja-JP" sz="3000" dirty="0" smtClean="0">
                <a:solidFill>
                  <a:schemeClr val="bg2">
                    <a:lumMod val="75000"/>
                  </a:schemeClr>
                </a:solidFill>
              </a:rPr>
              <a:t>true</a:t>
            </a:r>
            <a:r>
              <a:rPr lang="en-US" altLang="ja-JP" sz="3000" i="1" dirty="0" smtClean="0">
                <a:solidFill>
                  <a:schemeClr val="bg2">
                    <a:lumMod val="75000"/>
                  </a:schemeClr>
                </a:solidFill>
              </a:rPr>
              <a:t> Γ </a:t>
            </a:r>
            <a:r>
              <a:rPr lang="en-US" altLang="ja-JP" sz="3000" dirty="0" smtClean="0">
                <a:solidFill>
                  <a:schemeClr val="bg2">
                    <a:lumMod val="75000"/>
                  </a:schemeClr>
                </a:solidFill>
              </a:rPr>
              <a:t>makes </a:t>
            </a:r>
            <a:r>
              <a:rPr lang="en-US" altLang="ja-JP" sz="3000" i="1" dirty="0" smtClean="0">
                <a:solidFill>
                  <a:schemeClr val="bg2">
                    <a:lumMod val="75000"/>
                  </a:schemeClr>
                </a:solidFill>
              </a:rPr>
              <a:t>Q1 </a:t>
            </a:r>
            <a:r>
              <a:rPr lang="en-US" altLang="ja-JP" sz="3000" dirty="0" smtClean="0">
                <a:solidFill>
                  <a:schemeClr val="bg2">
                    <a:lumMod val="75000"/>
                  </a:schemeClr>
                </a:solidFill>
              </a:rPr>
              <a:t>sound. If to understand </a:t>
            </a:r>
            <a:r>
              <a:rPr lang="en-US" altLang="ja-JP" sz="3000" i="1" dirty="0" smtClean="0">
                <a:solidFill>
                  <a:schemeClr val="bg2">
                    <a:lumMod val="75000"/>
                  </a:schemeClr>
                </a:solidFill>
              </a:rPr>
              <a:t>Q2 </a:t>
            </a:r>
            <a:r>
              <a:rPr lang="en-US" altLang="ja-JP" sz="3000" dirty="0" smtClean="0">
                <a:solidFill>
                  <a:schemeClr val="bg2">
                    <a:lumMod val="75000"/>
                  </a:schemeClr>
                </a:solidFill>
              </a:rPr>
              <a:t>entails to understand which question becomes possible by </a:t>
            </a:r>
            <a:r>
              <a:rPr lang="en-US" altLang="ja-JP" sz="3000" i="1" dirty="0" smtClean="0">
                <a:solidFill>
                  <a:schemeClr val="bg2">
                    <a:lumMod val="75000"/>
                  </a:schemeClr>
                </a:solidFill>
              </a:rPr>
              <a:t>Q2, </a:t>
            </a:r>
            <a:r>
              <a:rPr lang="en-US" altLang="ja-JP" sz="3000" dirty="0" smtClean="0">
                <a:solidFill>
                  <a:schemeClr val="bg2">
                    <a:lumMod val="75000"/>
                  </a:schemeClr>
                </a:solidFill>
              </a:rPr>
              <a:t>then to understand </a:t>
            </a:r>
            <a:r>
              <a:rPr lang="en-US" altLang="ja-JP" sz="3000" i="1" dirty="0" smtClean="0">
                <a:solidFill>
                  <a:schemeClr val="bg2">
                    <a:lumMod val="75000"/>
                  </a:schemeClr>
                </a:solidFill>
              </a:rPr>
              <a:t>Q2</a:t>
            </a:r>
            <a:r>
              <a:rPr lang="en-US" altLang="ja-JP" sz="3000" dirty="0" smtClean="0">
                <a:solidFill>
                  <a:schemeClr val="bg2">
                    <a:lumMod val="75000"/>
                  </a:schemeClr>
                </a:solidFill>
              </a:rPr>
              <a:t> is to understand the correct QA inference of this type.</a:t>
            </a:r>
          </a:p>
          <a:p>
            <a:endParaRPr lang="en-US" altLang="ja-JP" i="1" dirty="0"/>
          </a:p>
          <a:p>
            <a:pPr marL="0" indent="0">
              <a:buNone/>
            </a:pPr>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71</a:t>
            </a:fld>
            <a:endParaRPr kumimoji="1" lang="ja-JP" altLang="en-US"/>
          </a:p>
        </p:txBody>
      </p:sp>
    </p:spTree>
    <p:extLst>
      <p:ext uri="{BB962C8B-B14F-4D97-AF65-F5344CB8AC3E}">
        <p14:creationId xmlns:p14="http://schemas.microsoft.com/office/powerpoint/2010/main" val="3778093403"/>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404664"/>
            <a:ext cx="8640960" cy="6120680"/>
          </a:xfrm>
        </p:spPr>
        <p:txBody>
          <a:bodyPr>
            <a:normAutofit fontScale="92500" lnSpcReduction="10000"/>
          </a:bodyPr>
          <a:lstStyle/>
          <a:p>
            <a:pPr marL="0" indent="0">
              <a:buNone/>
            </a:pPr>
            <a:r>
              <a:rPr lang="ja-JP" altLang="ja-JP" b="1" dirty="0" smtClean="0"/>
              <a:t>（</a:t>
            </a:r>
            <a:r>
              <a:rPr lang="ja-JP" altLang="ja-JP" b="1" dirty="0"/>
              <a:t>ａ）</a:t>
            </a:r>
            <a:r>
              <a:rPr lang="en-US" altLang="ja-JP" b="1" dirty="0"/>
              <a:t>Downstream QA inferences of a interrogative sentence </a:t>
            </a:r>
            <a:r>
              <a:rPr lang="en-US" altLang="ja-JP" b="1" i="1" dirty="0">
                <a:solidFill>
                  <a:srgbClr val="FF0000"/>
                </a:solidFill>
              </a:rPr>
              <a:t>Q</a:t>
            </a:r>
            <a:r>
              <a:rPr lang="en-US" altLang="ja-JP" b="1" dirty="0"/>
              <a:t> or </a:t>
            </a:r>
            <a:r>
              <a:rPr lang="en-US" altLang="ja-JP" b="1" i="1" dirty="0">
                <a:solidFill>
                  <a:srgbClr val="FF0000"/>
                </a:solidFill>
              </a:rPr>
              <a:t>Q2</a:t>
            </a:r>
            <a:endParaRPr lang="ja-JP" altLang="ja-JP" b="1" i="1" dirty="0">
              <a:solidFill>
                <a:srgbClr val="FF0000"/>
              </a:solidFill>
            </a:endParaRPr>
          </a:p>
          <a:p>
            <a:pPr marL="0" indent="0">
              <a:buNone/>
            </a:pPr>
            <a:r>
              <a:rPr lang="en-US" altLang="ja-JP" sz="3000" dirty="0"/>
              <a:t>There are two types of this kind of sentence.</a:t>
            </a:r>
          </a:p>
          <a:p>
            <a:pPr marL="800100" lvl="2" indent="0">
              <a:buNone/>
            </a:pPr>
            <a:r>
              <a:rPr lang="en-US" altLang="ja-JP" sz="3000" dirty="0"/>
              <a:t>1) </a:t>
            </a:r>
            <a:r>
              <a:rPr lang="en-US" altLang="ja-JP" sz="3000" i="1" dirty="0"/>
              <a:t>Complete type</a:t>
            </a:r>
            <a:r>
              <a:rPr lang="en-US" altLang="ja-JP" sz="3000" dirty="0"/>
              <a:t>:</a:t>
            </a:r>
            <a:r>
              <a:rPr lang="en-US" altLang="ja-JP" sz="3000" dirty="0">
                <a:solidFill>
                  <a:srgbClr val="FF0000"/>
                </a:solidFill>
              </a:rPr>
              <a:t> </a:t>
            </a:r>
            <a:r>
              <a:rPr lang="en-US" altLang="ja-JP" sz="3000" i="1" dirty="0">
                <a:solidFill>
                  <a:srgbClr val="FF0000"/>
                </a:solidFill>
              </a:rPr>
              <a:t>Q</a:t>
            </a:r>
            <a:r>
              <a:rPr lang="en-US" altLang="ja-JP" sz="3000" i="1" dirty="0"/>
              <a:t>, Γ</a:t>
            </a:r>
            <a:r>
              <a:rPr lang="en-US" altLang="ja-JP" sz="3000" dirty="0"/>
              <a:t>┣</a:t>
            </a:r>
            <a:r>
              <a:rPr lang="ja-JP" altLang="en-US" sz="3000" dirty="0"/>
              <a:t> </a:t>
            </a:r>
            <a:r>
              <a:rPr lang="en-US" altLang="ja-JP" sz="3000" i="1" dirty="0"/>
              <a:t>P</a:t>
            </a:r>
            <a:r>
              <a:rPr lang="en-US" altLang="ja-JP" sz="3000" i="1" baseline="-25000" dirty="0"/>
              <a:t> </a:t>
            </a:r>
            <a:r>
              <a:rPr lang="en-US" altLang="ja-JP" sz="3000" baseline="-25000" dirty="0"/>
              <a:t>  </a:t>
            </a:r>
            <a:endParaRPr lang="ja-JP" altLang="ja-JP" sz="3000" dirty="0"/>
          </a:p>
          <a:p>
            <a:pPr marL="800100" lvl="2" indent="0">
              <a:buNone/>
            </a:pPr>
            <a:r>
              <a:rPr lang="en-US" altLang="ja-JP" sz="3000" dirty="0"/>
              <a:t>3) </a:t>
            </a:r>
            <a:r>
              <a:rPr lang="en-US" altLang="ja-JP" sz="3000" i="1" dirty="0"/>
              <a:t>Incomplete type</a:t>
            </a:r>
            <a:r>
              <a:rPr lang="en-US" altLang="ja-JP" sz="3000" dirty="0"/>
              <a:t>: </a:t>
            </a:r>
            <a:r>
              <a:rPr lang="en-US" altLang="ja-JP" sz="3000" i="1" dirty="0">
                <a:solidFill>
                  <a:srgbClr val="FF0000"/>
                </a:solidFill>
              </a:rPr>
              <a:t>Q2</a:t>
            </a:r>
            <a:r>
              <a:rPr lang="en-US" altLang="ja-JP" sz="3000" i="1" dirty="0"/>
              <a:t>, Γ</a:t>
            </a:r>
            <a:r>
              <a:rPr lang="en-US" altLang="ja-JP" sz="3000" dirty="0"/>
              <a:t>┣</a:t>
            </a:r>
            <a:r>
              <a:rPr lang="ja-JP" altLang="en-US" sz="3000" dirty="0"/>
              <a:t> </a:t>
            </a:r>
            <a:r>
              <a:rPr lang="en-US" altLang="ja-JP" sz="3000" i="1" dirty="0"/>
              <a:t>Q1</a:t>
            </a:r>
          </a:p>
          <a:p>
            <a:pPr marL="800100" lvl="2" indent="0">
              <a:buNone/>
            </a:pPr>
            <a:r>
              <a:rPr lang="ja-JP" altLang="en-US" sz="900" i="1" dirty="0" smtClean="0"/>
              <a:t>　　　</a:t>
            </a:r>
            <a:endParaRPr lang="en-US" altLang="ja-JP" sz="900" i="1" dirty="0"/>
          </a:p>
          <a:p>
            <a:pPr marL="0" lvl="2" indent="0">
              <a:buNone/>
            </a:pPr>
            <a:r>
              <a:rPr lang="en-US" altLang="ja-JP" sz="3000" b="1" i="1" dirty="0"/>
              <a:t>As to 1), </a:t>
            </a:r>
            <a:r>
              <a:rPr lang="en-US" altLang="ja-JP" sz="3000" i="1" dirty="0" smtClean="0"/>
              <a:t>P </a:t>
            </a:r>
            <a:r>
              <a:rPr lang="en-US" altLang="ja-JP" sz="3000" dirty="0" smtClean="0"/>
              <a:t>is </a:t>
            </a:r>
            <a:r>
              <a:rPr lang="en-US" altLang="ja-JP" sz="3000" dirty="0" smtClean="0"/>
              <a:t>an answer to </a:t>
            </a:r>
            <a:r>
              <a:rPr lang="en-US" altLang="ja-JP" sz="3000" i="1" dirty="0" smtClean="0">
                <a:solidFill>
                  <a:srgbClr val="FF0000"/>
                </a:solidFill>
              </a:rPr>
              <a:t>Q</a:t>
            </a:r>
            <a:r>
              <a:rPr lang="en-US" altLang="ja-JP" sz="3000" i="1" dirty="0" smtClean="0"/>
              <a:t> </a:t>
            </a:r>
            <a:r>
              <a:rPr lang="en-US" altLang="ja-JP" sz="3000" dirty="0" smtClean="0"/>
              <a:t>and </a:t>
            </a:r>
            <a:r>
              <a:rPr lang="en-US" altLang="ja-JP" sz="3000" i="1" dirty="0" smtClean="0"/>
              <a:t>P</a:t>
            </a:r>
            <a:r>
              <a:rPr lang="en-US" altLang="ja-JP" sz="3000" dirty="0" smtClean="0"/>
              <a:t> is justified by </a:t>
            </a:r>
            <a:r>
              <a:rPr lang="en-US" altLang="ja-JP" sz="3000" i="1" dirty="0" smtClean="0"/>
              <a:t>Γ</a:t>
            </a:r>
            <a:r>
              <a:rPr lang="en-US" altLang="ja-JP" sz="3000" dirty="0"/>
              <a:t>. </a:t>
            </a:r>
            <a:r>
              <a:rPr lang="en-US" altLang="ja-JP" sz="3000" dirty="0" smtClean="0"/>
              <a:t>To understand </a:t>
            </a:r>
            <a:r>
              <a:rPr lang="en-US" altLang="ja-JP" sz="3000" i="1" dirty="0">
                <a:solidFill>
                  <a:srgbClr val="FF0000"/>
                </a:solidFill>
              </a:rPr>
              <a:t>Q </a:t>
            </a:r>
            <a:r>
              <a:rPr lang="en-US" altLang="ja-JP" sz="3000" dirty="0"/>
              <a:t>is to understand what is the justified answer to </a:t>
            </a:r>
            <a:r>
              <a:rPr lang="en-US" altLang="ja-JP" sz="3000" i="1" dirty="0">
                <a:solidFill>
                  <a:srgbClr val="FF0000"/>
                </a:solidFill>
              </a:rPr>
              <a:t>Q</a:t>
            </a:r>
            <a:r>
              <a:rPr lang="en-US" altLang="ja-JP" sz="3000" dirty="0" smtClean="0"/>
              <a:t>. Therefore to understand </a:t>
            </a:r>
            <a:r>
              <a:rPr lang="en-US" altLang="ja-JP" sz="3000" i="1" dirty="0" smtClean="0">
                <a:solidFill>
                  <a:srgbClr val="FF0000"/>
                </a:solidFill>
              </a:rPr>
              <a:t>Q </a:t>
            </a:r>
            <a:r>
              <a:rPr lang="en-US" altLang="ja-JP" sz="3000" dirty="0" smtClean="0"/>
              <a:t>is to understand </a:t>
            </a:r>
            <a:r>
              <a:rPr lang="en-US" altLang="ja-JP" sz="3000" dirty="0" smtClean="0">
                <a:solidFill>
                  <a:srgbClr val="FF0000"/>
                </a:solidFill>
              </a:rPr>
              <a:t>the correct QA inference of this type.</a:t>
            </a:r>
          </a:p>
          <a:p>
            <a:pPr marL="0" lvl="2" indent="0">
              <a:buNone/>
            </a:pPr>
            <a:r>
              <a:rPr lang="ja-JP" altLang="en-US" sz="1000" dirty="0">
                <a:solidFill>
                  <a:srgbClr val="FF0000"/>
                </a:solidFill>
              </a:rPr>
              <a:t>　</a:t>
            </a:r>
            <a:r>
              <a:rPr lang="ja-JP" altLang="en-US" sz="1000" dirty="0" smtClean="0">
                <a:solidFill>
                  <a:srgbClr val="FF0000"/>
                </a:solidFill>
              </a:rPr>
              <a:t>　　</a:t>
            </a:r>
            <a:endParaRPr lang="en-US" altLang="ja-JP" sz="1000" dirty="0" smtClean="0">
              <a:solidFill>
                <a:srgbClr val="FF0000"/>
              </a:solidFill>
            </a:endParaRPr>
          </a:p>
          <a:p>
            <a:pPr marL="0" indent="0">
              <a:buNone/>
            </a:pPr>
            <a:r>
              <a:rPr lang="en-US" altLang="ja-JP" sz="3000" b="1" i="1" dirty="0" smtClean="0"/>
              <a:t>As </a:t>
            </a:r>
            <a:r>
              <a:rPr lang="en-US" altLang="ja-JP" sz="3000" b="1" i="1" dirty="0"/>
              <a:t>to 3), </a:t>
            </a:r>
            <a:r>
              <a:rPr lang="en-US" altLang="ja-JP" sz="3000" dirty="0"/>
              <a:t>the </a:t>
            </a:r>
            <a:r>
              <a:rPr lang="en-US" altLang="ja-JP" sz="3000" i="1" dirty="0" smtClean="0"/>
              <a:t>sound</a:t>
            </a:r>
            <a:r>
              <a:rPr lang="en-US" altLang="ja-JP" sz="3000" dirty="0" smtClean="0"/>
              <a:t> </a:t>
            </a:r>
            <a:r>
              <a:rPr lang="en-US" altLang="ja-JP" sz="3000" i="1" dirty="0">
                <a:solidFill>
                  <a:srgbClr val="FF0000"/>
                </a:solidFill>
              </a:rPr>
              <a:t>Q2</a:t>
            </a:r>
            <a:r>
              <a:rPr lang="en-US" altLang="ja-JP" sz="3000" dirty="0"/>
              <a:t> and the </a:t>
            </a:r>
            <a:r>
              <a:rPr lang="en-US" altLang="ja-JP" sz="3000" dirty="0" smtClean="0"/>
              <a:t>true</a:t>
            </a:r>
            <a:r>
              <a:rPr lang="en-US" altLang="ja-JP" sz="3000" i="1" dirty="0" smtClean="0"/>
              <a:t> Γ </a:t>
            </a:r>
            <a:r>
              <a:rPr lang="en-US" altLang="ja-JP" sz="3000" dirty="0" smtClean="0"/>
              <a:t>makes </a:t>
            </a:r>
            <a:r>
              <a:rPr lang="en-US" altLang="ja-JP" sz="3000" i="1" dirty="0" smtClean="0"/>
              <a:t>Q1 </a:t>
            </a:r>
            <a:r>
              <a:rPr lang="en-US" altLang="ja-JP" sz="3000" dirty="0" smtClean="0"/>
              <a:t>sound. If to understand </a:t>
            </a:r>
            <a:r>
              <a:rPr lang="en-US" altLang="ja-JP" sz="3000" i="1" dirty="0" smtClean="0">
                <a:solidFill>
                  <a:srgbClr val="FF0000"/>
                </a:solidFill>
              </a:rPr>
              <a:t>Q2 </a:t>
            </a:r>
            <a:r>
              <a:rPr lang="en-US" altLang="ja-JP" sz="3000" dirty="0" smtClean="0"/>
              <a:t>entails to </a:t>
            </a:r>
            <a:r>
              <a:rPr lang="en-US" altLang="ja-JP" sz="3000" dirty="0" smtClean="0"/>
              <a:t>be able to discriminate</a:t>
            </a:r>
            <a:r>
              <a:rPr lang="en-US" altLang="ja-JP" sz="3000" dirty="0" smtClean="0"/>
              <a:t> </a:t>
            </a:r>
            <a:r>
              <a:rPr lang="en-US" altLang="ja-JP" sz="3000" dirty="0" smtClean="0"/>
              <a:t>which question becomes possible by </a:t>
            </a:r>
            <a:r>
              <a:rPr lang="en-US" altLang="ja-JP" sz="3000" i="1" dirty="0" smtClean="0">
                <a:solidFill>
                  <a:srgbClr val="FF0000"/>
                </a:solidFill>
              </a:rPr>
              <a:t>Q2, </a:t>
            </a:r>
            <a:r>
              <a:rPr lang="en-US" altLang="ja-JP" sz="3000" dirty="0" smtClean="0"/>
              <a:t>then to understand </a:t>
            </a:r>
            <a:r>
              <a:rPr lang="en-US" altLang="ja-JP" sz="3000" i="1" dirty="0" smtClean="0">
                <a:solidFill>
                  <a:srgbClr val="FF0000"/>
                </a:solidFill>
              </a:rPr>
              <a:t>Q2</a:t>
            </a:r>
            <a:r>
              <a:rPr lang="en-US" altLang="ja-JP" sz="3000" dirty="0" smtClean="0"/>
              <a:t> is to understand </a:t>
            </a:r>
            <a:r>
              <a:rPr lang="en-US" altLang="ja-JP" sz="3000" dirty="0" smtClean="0">
                <a:solidFill>
                  <a:srgbClr val="FF0000"/>
                </a:solidFill>
              </a:rPr>
              <a:t>the correct QA inference of this type</a:t>
            </a:r>
            <a:r>
              <a:rPr lang="en-US" altLang="ja-JP" sz="3000" dirty="0" smtClean="0"/>
              <a:t>.</a:t>
            </a:r>
          </a:p>
          <a:p>
            <a:endParaRPr lang="en-US" altLang="ja-JP" i="1" dirty="0"/>
          </a:p>
          <a:p>
            <a:pPr marL="0" indent="0">
              <a:buNone/>
            </a:pPr>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72</a:t>
            </a:fld>
            <a:endParaRPr kumimoji="1" lang="ja-JP" altLang="en-US"/>
          </a:p>
        </p:txBody>
      </p:sp>
    </p:spTree>
    <p:extLst>
      <p:ext uri="{BB962C8B-B14F-4D97-AF65-F5344CB8AC3E}">
        <p14:creationId xmlns:p14="http://schemas.microsoft.com/office/powerpoint/2010/main" val="3778093403"/>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404664"/>
            <a:ext cx="8229600" cy="5793507"/>
          </a:xfrm>
        </p:spPr>
        <p:txBody>
          <a:bodyPr>
            <a:normAutofit fontScale="85000" lnSpcReduction="20000"/>
          </a:bodyPr>
          <a:lstStyle/>
          <a:p>
            <a:pPr marL="0" indent="0">
              <a:buNone/>
            </a:pPr>
            <a:r>
              <a:rPr lang="ja-JP" altLang="ja-JP" b="1" dirty="0"/>
              <a:t>（</a:t>
            </a:r>
            <a:r>
              <a:rPr lang="en-US" altLang="ja-JP" b="1" dirty="0"/>
              <a:t>b</a:t>
            </a:r>
            <a:r>
              <a:rPr lang="ja-JP" altLang="ja-JP" b="1" dirty="0"/>
              <a:t>）</a:t>
            </a:r>
            <a:r>
              <a:rPr lang="en-US" altLang="ja-JP" b="1" dirty="0"/>
              <a:t>Upstream QA inferences of a interrogative sentence </a:t>
            </a:r>
            <a:r>
              <a:rPr lang="en-US" altLang="ja-JP" b="1" i="1" dirty="0">
                <a:solidFill>
                  <a:srgbClr val="FF0000"/>
                </a:solidFill>
              </a:rPr>
              <a:t>Q1</a:t>
            </a:r>
            <a:r>
              <a:rPr lang="en-US" altLang="ja-JP" b="1" dirty="0"/>
              <a:t> or </a:t>
            </a:r>
            <a:r>
              <a:rPr lang="en-US" altLang="ja-JP" b="1" i="1" dirty="0">
                <a:solidFill>
                  <a:srgbClr val="FF0000"/>
                </a:solidFill>
              </a:rPr>
              <a:t>Q</a:t>
            </a:r>
            <a:endParaRPr lang="ja-JP" altLang="ja-JP" b="1" i="1" dirty="0">
              <a:solidFill>
                <a:srgbClr val="FF0000"/>
              </a:solidFill>
            </a:endParaRPr>
          </a:p>
          <a:p>
            <a:pPr marL="0" indent="0">
              <a:buNone/>
            </a:pPr>
            <a:r>
              <a:rPr lang="en-US" altLang="ja-JP" dirty="0"/>
              <a:t>There are four types of this kind of sentence.</a:t>
            </a:r>
          </a:p>
          <a:p>
            <a:pPr marL="800100" lvl="2" indent="0">
              <a:buNone/>
            </a:pPr>
            <a:r>
              <a:rPr lang="en-US" altLang="ja-JP" sz="3100" dirty="0"/>
              <a:t>3) </a:t>
            </a:r>
            <a:r>
              <a:rPr lang="en-US" altLang="ja-JP" sz="3100" i="1" dirty="0"/>
              <a:t>Incomplete type</a:t>
            </a:r>
            <a:r>
              <a:rPr lang="en-US" altLang="ja-JP" sz="3100" dirty="0"/>
              <a:t>: </a:t>
            </a:r>
            <a:r>
              <a:rPr lang="en-US" altLang="ja-JP" sz="3100" i="1" dirty="0"/>
              <a:t>Q2, Γ</a:t>
            </a:r>
            <a:r>
              <a:rPr lang="en-US" altLang="ja-JP" sz="3100" dirty="0"/>
              <a:t>┣</a:t>
            </a:r>
            <a:r>
              <a:rPr lang="ja-JP" altLang="en-US" sz="3100" dirty="0"/>
              <a:t> </a:t>
            </a:r>
            <a:r>
              <a:rPr lang="en-US" altLang="ja-JP" sz="3100" i="1" dirty="0">
                <a:solidFill>
                  <a:srgbClr val="FF0000"/>
                </a:solidFill>
              </a:rPr>
              <a:t>Q1</a:t>
            </a:r>
            <a:endParaRPr lang="ja-JP" altLang="ja-JP" sz="3100" i="1" dirty="0">
              <a:solidFill>
                <a:srgbClr val="FF0000"/>
              </a:solidFill>
            </a:endParaRPr>
          </a:p>
          <a:p>
            <a:pPr marL="800100" lvl="2" indent="0">
              <a:buNone/>
            </a:pPr>
            <a:r>
              <a:rPr lang="en-US" altLang="ja-JP" sz="3100" dirty="0"/>
              <a:t>4) </a:t>
            </a:r>
            <a:r>
              <a:rPr lang="en-US" altLang="ja-JP" sz="3100" i="1" dirty="0"/>
              <a:t>Implicit incomplete type</a:t>
            </a:r>
            <a:r>
              <a:rPr lang="en-US" altLang="ja-JP" sz="3100" dirty="0"/>
              <a:t>: </a:t>
            </a:r>
            <a:r>
              <a:rPr lang="en-US" altLang="ja-JP" sz="3100" i="1" dirty="0"/>
              <a:t>Γ</a:t>
            </a:r>
            <a:r>
              <a:rPr lang="en-US" altLang="ja-JP" sz="3100" dirty="0"/>
              <a:t>┣</a:t>
            </a:r>
            <a:r>
              <a:rPr lang="en-US" altLang="ja-JP" sz="3100" dirty="0">
                <a:solidFill>
                  <a:srgbClr val="FF0000"/>
                </a:solidFill>
              </a:rPr>
              <a:t> </a:t>
            </a:r>
            <a:r>
              <a:rPr lang="en-US" altLang="ja-JP" sz="3100" i="1" dirty="0">
                <a:solidFill>
                  <a:srgbClr val="FF0000"/>
                </a:solidFill>
              </a:rPr>
              <a:t>Q</a:t>
            </a:r>
            <a:endParaRPr lang="ja-JP" altLang="ja-JP" sz="3100" i="1" dirty="0">
              <a:solidFill>
                <a:srgbClr val="FF0000"/>
              </a:solidFill>
            </a:endParaRPr>
          </a:p>
          <a:p>
            <a:pPr marL="0" indent="0">
              <a:buNone/>
            </a:pPr>
            <a:r>
              <a:rPr lang="en-US" altLang="ja-JP" sz="1500" b="1" dirty="0" smtClean="0"/>
              <a:t>   </a:t>
            </a:r>
          </a:p>
          <a:p>
            <a:pPr marL="0" indent="0">
              <a:buNone/>
            </a:pPr>
            <a:r>
              <a:rPr lang="en-US" altLang="ja-JP" b="1" dirty="0" smtClean="0">
                <a:solidFill>
                  <a:schemeClr val="bg2">
                    <a:lumMod val="90000"/>
                  </a:schemeClr>
                </a:solidFill>
              </a:rPr>
              <a:t>As </a:t>
            </a:r>
            <a:r>
              <a:rPr lang="en-US" altLang="ja-JP" b="1" dirty="0">
                <a:solidFill>
                  <a:schemeClr val="bg2">
                    <a:lumMod val="90000"/>
                  </a:schemeClr>
                </a:solidFill>
              </a:rPr>
              <a:t>to 3), </a:t>
            </a:r>
            <a:r>
              <a:rPr lang="en-US" altLang="ja-JP" dirty="0" smtClean="0">
                <a:solidFill>
                  <a:schemeClr val="bg2">
                    <a:lumMod val="90000"/>
                  </a:schemeClr>
                </a:solidFill>
              </a:rPr>
              <a:t>to </a:t>
            </a:r>
            <a:r>
              <a:rPr lang="en-US" altLang="ja-JP" dirty="0">
                <a:solidFill>
                  <a:schemeClr val="bg2">
                    <a:lumMod val="90000"/>
                  </a:schemeClr>
                </a:solidFill>
              </a:rPr>
              <a:t>understand </a:t>
            </a:r>
            <a:r>
              <a:rPr lang="en-US" altLang="ja-JP" i="1" dirty="0">
                <a:solidFill>
                  <a:schemeClr val="bg2">
                    <a:lumMod val="90000"/>
                  </a:schemeClr>
                </a:solidFill>
              </a:rPr>
              <a:t>Q1</a:t>
            </a:r>
            <a:r>
              <a:rPr lang="en-US" altLang="ja-JP" dirty="0">
                <a:solidFill>
                  <a:schemeClr val="bg2">
                    <a:lumMod val="90000"/>
                  </a:schemeClr>
                </a:solidFill>
              </a:rPr>
              <a:t> is to be able to </a:t>
            </a:r>
            <a:r>
              <a:rPr lang="en-US" altLang="ja-JP" dirty="0" smtClean="0">
                <a:solidFill>
                  <a:schemeClr val="bg2">
                    <a:lumMod val="90000"/>
                  </a:schemeClr>
                </a:solidFill>
              </a:rPr>
              <a:t>discriminate which question and declarative sentences can or cannot make the question </a:t>
            </a:r>
            <a:r>
              <a:rPr lang="en-US" altLang="ja-JP" i="1" dirty="0" smtClean="0">
                <a:solidFill>
                  <a:schemeClr val="bg2">
                    <a:lumMod val="90000"/>
                  </a:schemeClr>
                </a:solidFill>
              </a:rPr>
              <a:t>Q1</a:t>
            </a:r>
            <a:r>
              <a:rPr lang="en-US" altLang="ja-JP" dirty="0" smtClean="0">
                <a:solidFill>
                  <a:schemeClr val="bg2">
                    <a:lumMod val="90000"/>
                  </a:schemeClr>
                </a:solidFill>
              </a:rPr>
              <a:t> sound. Therefore to understand </a:t>
            </a:r>
            <a:r>
              <a:rPr lang="en-US" altLang="ja-JP" i="1" dirty="0" smtClean="0">
                <a:solidFill>
                  <a:schemeClr val="bg2">
                    <a:lumMod val="90000"/>
                  </a:schemeClr>
                </a:solidFill>
              </a:rPr>
              <a:t>Q1</a:t>
            </a:r>
            <a:r>
              <a:rPr lang="en-US" altLang="ja-JP" dirty="0" smtClean="0">
                <a:solidFill>
                  <a:schemeClr val="bg2">
                    <a:lumMod val="90000"/>
                  </a:schemeClr>
                </a:solidFill>
              </a:rPr>
              <a:t> is to understand the correct </a:t>
            </a:r>
            <a:r>
              <a:rPr lang="en-US" altLang="ja-JP" i="1" dirty="0" smtClean="0">
                <a:solidFill>
                  <a:schemeClr val="bg2">
                    <a:lumMod val="90000"/>
                  </a:schemeClr>
                </a:solidFill>
              </a:rPr>
              <a:t>QA </a:t>
            </a:r>
            <a:r>
              <a:rPr lang="en-US" altLang="ja-JP" dirty="0" smtClean="0">
                <a:solidFill>
                  <a:schemeClr val="bg2">
                    <a:lumMod val="90000"/>
                  </a:schemeClr>
                </a:solidFill>
              </a:rPr>
              <a:t>inference of this type.</a:t>
            </a:r>
          </a:p>
          <a:p>
            <a:pPr marL="0" indent="0">
              <a:buNone/>
            </a:pPr>
            <a:r>
              <a:rPr lang="en-US" altLang="ja-JP" sz="1700" b="1" dirty="0" smtClean="0">
                <a:solidFill>
                  <a:schemeClr val="bg2">
                    <a:lumMod val="90000"/>
                  </a:schemeClr>
                </a:solidFill>
              </a:rPr>
              <a:t>  </a:t>
            </a:r>
          </a:p>
          <a:p>
            <a:pPr marL="0" indent="0">
              <a:buNone/>
            </a:pPr>
            <a:r>
              <a:rPr lang="en-US" altLang="ja-JP" b="1" dirty="0" smtClean="0">
                <a:solidFill>
                  <a:schemeClr val="bg2">
                    <a:lumMod val="90000"/>
                  </a:schemeClr>
                </a:solidFill>
              </a:rPr>
              <a:t> </a:t>
            </a:r>
            <a:r>
              <a:rPr lang="en-US" altLang="ja-JP" b="1" dirty="0">
                <a:solidFill>
                  <a:schemeClr val="bg2">
                    <a:lumMod val="90000"/>
                  </a:schemeClr>
                </a:solidFill>
              </a:rPr>
              <a:t>As to </a:t>
            </a:r>
            <a:r>
              <a:rPr lang="en-US" altLang="ja-JP" b="1" dirty="0" smtClean="0">
                <a:solidFill>
                  <a:schemeClr val="bg2">
                    <a:lumMod val="90000"/>
                  </a:schemeClr>
                </a:solidFill>
              </a:rPr>
              <a:t>4, </a:t>
            </a:r>
            <a:r>
              <a:rPr lang="en-US" altLang="ja-JP" dirty="0" smtClean="0">
                <a:solidFill>
                  <a:schemeClr val="bg2">
                    <a:lumMod val="90000"/>
                  </a:schemeClr>
                </a:solidFill>
              </a:rPr>
              <a:t>Γ  </a:t>
            </a:r>
            <a:r>
              <a:rPr lang="en-US" altLang="ja-JP" dirty="0">
                <a:solidFill>
                  <a:schemeClr val="bg2">
                    <a:lumMod val="90000"/>
                  </a:schemeClr>
                </a:solidFill>
              </a:rPr>
              <a:t>makes </a:t>
            </a:r>
            <a:r>
              <a:rPr lang="en-US" altLang="ja-JP" i="1" dirty="0">
                <a:solidFill>
                  <a:schemeClr val="bg2">
                    <a:lumMod val="90000"/>
                  </a:schemeClr>
                </a:solidFill>
              </a:rPr>
              <a:t>Q</a:t>
            </a:r>
            <a:r>
              <a:rPr lang="en-US" altLang="ja-JP" dirty="0">
                <a:solidFill>
                  <a:schemeClr val="bg2">
                    <a:lumMod val="90000"/>
                  </a:schemeClr>
                </a:solidFill>
              </a:rPr>
              <a:t> sound. Therefore Γ is sufficient condition for the soundness of </a:t>
            </a:r>
            <a:r>
              <a:rPr lang="en-US" altLang="ja-JP" i="1" dirty="0">
                <a:solidFill>
                  <a:schemeClr val="bg2">
                    <a:lumMod val="90000"/>
                  </a:schemeClr>
                </a:solidFill>
              </a:rPr>
              <a:t>Q</a:t>
            </a:r>
            <a:r>
              <a:rPr lang="en-US" altLang="ja-JP" dirty="0">
                <a:solidFill>
                  <a:schemeClr val="bg2">
                    <a:lumMod val="90000"/>
                  </a:schemeClr>
                </a:solidFill>
              </a:rPr>
              <a:t>. </a:t>
            </a:r>
            <a:r>
              <a:rPr lang="en-US" altLang="ja-JP" dirty="0" smtClean="0">
                <a:solidFill>
                  <a:schemeClr val="bg2">
                    <a:lumMod val="90000"/>
                  </a:schemeClr>
                </a:solidFill>
              </a:rPr>
              <a:t>To understand </a:t>
            </a:r>
            <a:r>
              <a:rPr lang="en-US" altLang="ja-JP" i="1" dirty="0" smtClean="0">
                <a:solidFill>
                  <a:schemeClr val="bg2">
                    <a:lumMod val="90000"/>
                  </a:schemeClr>
                </a:solidFill>
              </a:rPr>
              <a:t>Q </a:t>
            </a:r>
            <a:r>
              <a:rPr lang="en-US" altLang="ja-JP" dirty="0" smtClean="0">
                <a:solidFill>
                  <a:schemeClr val="bg2">
                    <a:lumMod val="90000"/>
                  </a:schemeClr>
                </a:solidFill>
              </a:rPr>
              <a:t>is to be able to discriminate </a:t>
            </a:r>
            <a:r>
              <a:rPr lang="en-US" altLang="ja-JP" dirty="0" smtClean="0">
                <a:solidFill>
                  <a:schemeClr val="bg2">
                    <a:lumMod val="90000"/>
                  </a:schemeClr>
                </a:solidFill>
              </a:rPr>
              <a:t>what </a:t>
            </a:r>
            <a:r>
              <a:rPr lang="en-US" altLang="ja-JP" dirty="0">
                <a:solidFill>
                  <a:schemeClr val="bg2">
                    <a:lumMod val="90000"/>
                  </a:schemeClr>
                </a:solidFill>
              </a:rPr>
              <a:t>is the sufficient condition for the soundness of </a:t>
            </a:r>
            <a:r>
              <a:rPr lang="en-US" altLang="ja-JP" i="1" dirty="0">
                <a:solidFill>
                  <a:schemeClr val="bg2">
                    <a:lumMod val="90000"/>
                  </a:schemeClr>
                </a:solidFill>
              </a:rPr>
              <a:t>Q</a:t>
            </a:r>
            <a:r>
              <a:rPr lang="en-US" altLang="ja-JP" i="1" dirty="0" smtClean="0">
                <a:solidFill>
                  <a:schemeClr val="bg2">
                    <a:lumMod val="90000"/>
                  </a:schemeClr>
                </a:solidFill>
              </a:rPr>
              <a:t>. </a:t>
            </a:r>
            <a:r>
              <a:rPr lang="en-US" altLang="ja-JP" dirty="0" smtClean="0">
                <a:solidFill>
                  <a:schemeClr val="bg2">
                    <a:lumMod val="90000"/>
                  </a:schemeClr>
                </a:solidFill>
              </a:rPr>
              <a:t>Therefore </a:t>
            </a:r>
            <a:r>
              <a:rPr lang="en-US" altLang="ja-JP" dirty="0" smtClean="0">
                <a:solidFill>
                  <a:schemeClr val="bg2">
                    <a:lumMod val="90000"/>
                  </a:schemeClr>
                </a:solidFill>
              </a:rPr>
              <a:t>to understand </a:t>
            </a:r>
            <a:r>
              <a:rPr lang="en-US" altLang="ja-JP" i="1" dirty="0" smtClean="0">
                <a:solidFill>
                  <a:schemeClr val="bg2">
                    <a:lumMod val="90000"/>
                  </a:schemeClr>
                </a:solidFill>
              </a:rPr>
              <a:t>Q </a:t>
            </a:r>
            <a:r>
              <a:rPr lang="en-US" altLang="ja-JP" dirty="0" smtClean="0">
                <a:solidFill>
                  <a:schemeClr val="bg2">
                    <a:lumMod val="90000"/>
                  </a:schemeClr>
                </a:solidFill>
              </a:rPr>
              <a:t>is to understand the correct</a:t>
            </a:r>
            <a:r>
              <a:rPr lang="en-US" altLang="ja-JP" i="1" dirty="0" smtClean="0">
                <a:solidFill>
                  <a:schemeClr val="bg2">
                    <a:lumMod val="90000"/>
                  </a:schemeClr>
                </a:solidFill>
              </a:rPr>
              <a:t> QA inference of this type.</a:t>
            </a:r>
          </a:p>
          <a:p>
            <a:pPr marL="0" indent="0">
              <a:buNone/>
            </a:pPr>
            <a:endParaRPr lang="en-US" altLang="ja-JP" i="1"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73</a:t>
            </a:fld>
            <a:endParaRPr kumimoji="1" lang="ja-JP" altLang="en-US"/>
          </a:p>
        </p:txBody>
      </p:sp>
    </p:spTree>
    <p:extLst>
      <p:ext uri="{BB962C8B-B14F-4D97-AF65-F5344CB8AC3E}">
        <p14:creationId xmlns:p14="http://schemas.microsoft.com/office/powerpoint/2010/main" val="138405957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404664"/>
            <a:ext cx="8229600" cy="5793507"/>
          </a:xfrm>
        </p:spPr>
        <p:txBody>
          <a:bodyPr>
            <a:normAutofit fontScale="85000" lnSpcReduction="20000"/>
          </a:bodyPr>
          <a:lstStyle/>
          <a:p>
            <a:pPr marL="0" indent="0">
              <a:buNone/>
            </a:pPr>
            <a:r>
              <a:rPr lang="ja-JP" altLang="ja-JP" b="1" dirty="0"/>
              <a:t>（</a:t>
            </a:r>
            <a:r>
              <a:rPr lang="en-US" altLang="ja-JP" b="1" dirty="0"/>
              <a:t>b</a:t>
            </a:r>
            <a:r>
              <a:rPr lang="ja-JP" altLang="ja-JP" b="1" dirty="0"/>
              <a:t>）</a:t>
            </a:r>
            <a:r>
              <a:rPr lang="en-US" altLang="ja-JP" b="1" dirty="0"/>
              <a:t>Upstream QA inferences of a interrogative sentence </a:t>
            </a:r>
            <a:r>
              <a:rPr lang="en-US" altLang="ja-JP" b="1" i="1" dirty="0">
                <a:solidFill>
                  <a:srgbClr val="FF0000"/>
                </a:solidFill>
              </a:rPr>
              <a:t>Q1</a:t>
            </a:r>
            <a:r>
              <a:rPr lang="en-US" altLang="ja-JP" b="1" dirty="0"/>
              <a:t> or </a:t>
            </a:r>
            <a:r>
              <a:rPr lang="en-US" altLang="ja-JP" b="1" i="1" dirty="0">
                <a:solidFill>
                  <a:srgbClr val="FF0000"/>
                </a:solidFill>
              </a:rPr>
              <a:t>Q</a:t>
            </a:r>
            <a:endParaRPr lang="ja-JP" altLang="ja-JP" b="1" i="1" dirty="0">
              <a:solidFill>
                <a:srgbClr val="FF0000"/>
              </a:solidFill>
            </a:endParaRPr>
          </a:p>
          <a:p>
            <a:pPr marL="0" indent="0">
              <a:buNone/>
            </a:pPr>
            <a:r>
              <a:rPr lang="en-US" altLang="ja-JP" dirty="0"/>
              <a:t>There are four types of this kind of sentence.</a:t>
            </a:r>
          </a:p>
          <a:p>
            <a:pPr marL="800100" lvl="2" indent="0">
              <a:buNone/>
            </a:pPr>
            <a:r>
              <a:rPr lang="en-US" altLang="ja-JP" sz="3100" dirty="0"/>
              <a:t>3) </a:t>
            </a:r>
            <a:r>
              <a:rPr lang="en-US" altLang="ja-JP" sz="3100" i="1" dirty="0"/>
              <a:t>Incomplete type</a:t>
            </a:r>
            <a:r>
              <a:rPr lang="en-US" altLang="ja-JP" sz="3100" dirty="0"/>
              <a:t>: </a:t>
            </a:r>
            <a:r>
              <a:rPr lang="en-US" altLang="ja-JP" sz="3100" i="1" dirty="0"/>
              <a:t>Q2, Γ</a:t>
            </a:r>
            <a:r>
              <a:rPr lang="en-US" altLang="ja-JP" sz="3100" dirty="0"/>
              <a:t>┣</a:t>
            </a:r>
            <a:r>
              <a:rPr lang="ja-JP" altLang="en-US" sz="3100" dirty="0"/>
              <a:t> </a:t>
            </a:r>
            <a:r>
              <a:rPr lang="en-US" altLang="ja-JP" sz="3100" i="1" dirty="0">
                <a:solidFill>
                  <a:srgbClr val="FF0000"/>
                </a:solidFill>
              </a:rPr>
              <a:t>Q1</a:t>
            </a:r>
            <a:endParaRPr lang="ja-JP" altLang="ja-JP" sz="3100" i="1" dirty="0">
              <a:solidFill>
                <a:srgbClr val="FF0000"/>
              </a:solidFill>
            </a:endParaRPr>
          </a:p>
          <a:p>
            <a:pPr marL="800100" lvl="2" indent="0">
              <a:buNone/>
            </a:pPr>
            <a:r>
              <a:rPr lang="en-US" altLang="ja-JP" sz="3100" dirty="0"/>
              <a:t>4) </a:t>
            </a:r>
            <a:r>
              <a:rPr lang="en-US" altLang="ja-JP" sz="3100" i="1" dirty="0"/>
              <a:t>Implicit incomplete type</a:t>
            </a:r>
            <a:r>
              <a:rPr lang="en-US" altLang="ja-JP" sz="3100" dirty="0"/>
              <a:t>: </a:t>
            </a:r>
            <a:r>
              <a:rPr lang="en-US" altLang="ja-JP" sz="3100" i="1" dirty="0"/>
              <a:t>Γ</a:t>
            </a:r>
            <a:r>
              <a:rPr lang="en-US" altLang="ja-JP" sz="3100" dirty="0"/>
              <a:t>┣</a:t>
            </a:r>
            <a:r>
              <a:rPr lang="en-US" altLang="ja-JP" sz="3100" dirty="0">
                <a:solidFill>
                  <a:srgbClr val="FF0000"/>
                </a:solidFill>
              </a:rPr>
              <a:t> </a:t>
            </a:r>
            <a:r>
              <a:rPr lang="en-US" altLang="ja-JP" sz="3100" i="1" dirty="0">
                <a:solidFill>
                  <a:srgbClr val="FF0000"/>
                </a:solidFill>
              </a:rPr>
              <a:t>Q</a:t>
            </a:r>
            <a:endParaRPr lang="ja-JP" altLang="ja-JP" sz="3100" i="1" dirty="0">
              <a:solidFill>
                <a:srgbClr val="FF0000"/>
              </a:solidFill>
            </a:endParaRPr>
          </a:p>
          <a:p>
            <a:pPr marL="0" indent="0">
              <a:buNone/>
            </a:pPr>
            <a:r>
              <a:rPr lang="en-US" altLang="ja-JP" sz="1500" b="1" dirty="0" smtClean="0"/>
              <a:t>   </a:t>
            </a:r>
          </a:p>
          <a:p>
            <a:pPr marL="0" indent="0">
              <a:buNone/>
            </a:pPr>
            <a:r>
              <a:rPr lang="en-US" altLang="ja-JP" b="1" dirty="0" smtClean="0"/>
              <a:t>As </a:t>
            </a:r>
            <a:r>
              <a:rPr lang="en-US" altLang="ja-JP" b="1" dirty="0"/>
              <a:t>to 3), </a:t>
            </a:r>
            <a:r>
              <a:rPr lang="en-US" altLang="ja-JP" dirty="0" smtClean="0"/>
              <a:t>to </a:t>
            </a:r>
            <a:r>
              <a:rPr lang="en-US" altLang="ja-JP" dirty="0"/>
              <a:t>understand </a:t>
            </a:r>
            <a:r>
              <a:rPr lang="en-US" altLang="ja-JP" i="1" dirty="0">
                <a:solidFill>
                  <a:srgbClr val="FF0000"/>
                </a:solidFill>
              </a:rPr>
              <a:t>Q1</a:t>
            </a:r>
            <a:r>
              <a:rPr lang="en-US" altLang="ja-JP" dirty="0"/>
              <a:t> is to be able to </a:t>
            </a:r>
            <a:r>
              <a:rPr lang="en-US" altLang="ja-JP" dirty="0" smtClean="0"/>
              <a:t>discriminate which question and declarative sentences can or cannot make the question </a:t>
            </a:r>
            <a:r>
              <a:rPr lang="en-US" altLang="ja-JP" i="1" dirty="0" smtClean="0">
                <a:solidFill>
                  <a:srgbClr val="FF0000"/>
                </a:solidFill>
              </a:rPr>
              <a:t>Q1</a:t>
            </a:r>
            <a:r>
              <a:rPr lang="en-US" altLang="ja-JP" dirty="0" smtClean="0"/>
              <a:t> sound. Therefore to understand </a:t>
            </a:r>
            <a:r>
              <a:rPr lang="en-US" altLang="ja-JP" i="1" dirty="0" smtClean="0">
                <a:solidFill>
                  <a:srgbClr val="FF0000"/>
                </a:solidFill>
              </a:rPr>
              <a:t>Q1</a:t>
            </a:r>
            <a:r>
              <a:rPr lang="en-US" altLang="ja-JP" dirty="0" smtClean="0"/>
              <a:t> is to understand </a:t>
            </a:r>
            <a:r>
              <a:rPr lang="en-US" altLang="ja-JP" dirty="0" smtClean="0">
                <a:solidFill>
                  <a:srgbClr val="FF0000"/>
                </a:solidFill>
              </a:rPr>
              <a:t>the correct </a:t>
            </a:r>
            <a:r>
              <a:rPr lang="en-US" altLang="ja-JP" i="1" dirty="0" smtClean="0">
                <a:solidFill>
                  <a:srgbClr val="FF0000"/>
                </a:solidFill>
              </a:rPr>
              <a:t>QA </a:t>
            </a:r>
            <a:r>
              <a:rPr lang="en-US" altLang="ja-JP" dirty="0" smtClean="0">
                <a:solidFill>
                  <a:srgbClr val="FF0000"/>
                </a:solidFill>
              </a:rPr>
              <a:t>inference of this type</a:t>
            </a:r>
            <a:r>
              <a:rPr lang="en-US" altLang="ja-JP" dirty="0" smtClean="0"/>
              <a:t>.</a:t>
            </a:r>
          </a:p>
          <a:p>
            <a:pPr marL="0" indent="0">
              <a:buNone/>
            </a:pPr>
            <a:r>
              <a:rPr lang="en-US" altLang="ja-JP" sz="1700" b="1" dirty="0" smtClean="0">
                <a:solidFill>
                  <a:schemeClr val="bg2">
                    <a:lumMod val="90000"/>
                  </a:schemeClr>
                </a:solidFill>
              </a:rPr>
              <a:t>  </a:t>
            </a:r>
          </a:p>
          <a:p>
            <a:pPr marL="0" indent="0">
              <a:buNone/>
            </a:pPr>
            <a:r>
              <a:rPr lang="en-US" altLang="ja-JP" b="1" dirty="0" smtClean="0"/>
              <a:t> </a:t>
            </a:r>
            <a:r>
              <a:rPr lang="en-US" altLang="ja-JP" b="1" dirty="0">
                <a:solidFill>
                  <a:schemeClr val="bg2">
                    <a:lumMod val="90000"/>
                  </a:schemeClr>
                </a:solidFill>
              </a:rPr>
              <a:t>As to </a:t>
            </a:r>
            <a:r>
              <a:rPr lang="en-US" altLang="ja-JP" b="1" dirty="0" smtClean="0">
                <a:solidFill>
                  <a:schemeClr val="bg2">
                    <a:lumMod val="90000"/>
                  </a:schemeClr>
                </a:solidFill>
              </a:rPr>
              <a:t>4, </a:t>
            </a:r>
            <a:r>
              <a:rPr lang="en-US" altLang="ja-JP" dirty="0" smtClean="0">
                <a:solidFill>
                  <a:schemeClr val="bg2">
                    <a:lumMod val="90000"/>
                  </a:schemeClr>
                </a:solidFill>
              </a:rPr>
              <a:t>Γ  </a:t>
            </a:r>
            <a:r>
              <a:rPr lang="en-US" altLang="ja-JP" dirty="0">
                <a:solidFill>
                  <a:schemeClr val="bg2">
                    <a:lumMod val="90000"/>
                  </a:schemeClr>
                </a:solidFill>
              </a:rPr>
              <a:t>makes </a:t>
            </a:r>
            <a:r>
              <a:rPr lang="en-US" altLang="ja-JP" i="1" dirty="0">
                <a:solidFill>
                  <a:schemeClr val="bg2">
                    <a:lumMod val="90000"/>
                  </a:schemeClr>
                </a:solidFill>
              </a:rPr>
              <a:t>Q</a:t>
            </a:r>
            <a:r>
              <a:rPr lang="en-US" altLang="ja-JP" dirty="0">
                <a:solidFill>
                  <a:schemeClr val="bg2">
                    <a:lumMod val="90000"/>
                  </a:schemeClr>
                </a:solidFill>
              </a:rPr>
              <a:t> sound. Therefore Γ is sufficient condition for the soundness of </a:t>
            </a:r>
            <a:r>
              <a:rPr lang="en-US" altLang="ja-JP" i="1" dirty="0">
                <a:solidFill>
                  <a:schemeClr val="bg2">
                    <a:lumMod val="90000"/>
                  </a:schemeClr>
                </a:solidFill>
              </a:rPr>
              <a:t>Q</a:t>
            </a:r>
            <a:r>
              <a:rPr lang="en-US" altLang="ja-JP" dirty="0">
                <a:solidFill>
                  <a:schemeClr val="bg2">
                    <a:lumMod val="90000"/>
                  </a:schemeClr>
                </a:solidFill>
              </a:rPr>
              <a:t>. </a:t>
            </a:r>
            <a:r>
              <a:rPr lang="en-US" altLang="ja-JP" dirty="0" smtClean="0">
                <a:solidFill>
                  <a:schemeClr val="bg2">
                    <a:lumMod val="90000"/>
                  </a:schemeClr>
                </a:solidFill>
              </a:rPr>
              <a:t>To understand </a:t>
            </a:r>
            <a:r>
              <a:rPr lang="en-US" altLang="ja-JP" i="1" dirty="0" smtClean="0">
                <a:solidFill>
                  <a:schemeClr val="bg2">
                    <a:lumMod val="90000"/>
                  </a:schemeClr>
                </a:solidFill>
              </a:rPr>
              <a:t>Q </a:t>
            </a:r>
            <a:r>
              <a:rPr lang="en-US" altLang="ja-JP" dirty="0" smtClean="0">
                <a:solidFill>
                  <a:schemeClr val="bg2">
                    <a:lumMod val="90000"/>
                  </a:schemeClr>
                </a:solidFill>
              </a:rPr>
              <a:t>is to be able to discriminate </a:t>
            </a:r>
            <a:r>
              <a:rPr lang="en-US" altLang="ja-JP" dirty="0" smtClean="0">
                <a:solidFill>
                  <a:schemeClr val="bg2">
                    <a:lumMod val="90000"/>
                  </a:schemeClr>
                </a:solidFill>
              </a:rPr>
              <a:t>what </a:t>
            </a:r>
            <a:r>
              <a:rPr lang="en-US" altLang="ja-JP" dirty="0">
                <a:solidFill>
                  <a:schemeClr val="bg2">
                    <a:lumMod val="90000"/>
                  </a:schemeClr>
                </a:solidFill>
              </a:rPr>
              <a:t>is the sufficient condition for the soundness of </a:t>
            </a:r>
            <a:r>
              <a:rPr lang="en-US" altLang="ja-JP" i="1" dirty="0">
                <a:solidFill>
                  <a:schemeClr val="bg2">
                    <a:lumMod val="90000"/>
                  </a:schemeClr>
                </a:solidFill>
              </a:rPr>
              <a:t>Q</a:t>
            </a:r>
            <a:r>
              <a:rPr lang="en-US" altLang="ja-JP" i="1" dirty="0" smtClean="0">
                <a:solidFill>
                  <a:schemeClr val="bg2">
                    <a:lumMod val="90000"/>
                  </a:schemeClr>
                </a:solidFill>
              </a:rPr>
              <a:t>. </a:t>
            </a:r>
            <a:r>
              <a:rPr lang="en-US" altLang="ja-JP" dirty="0" smtClean="0">
                <a:solidFill>
                  <a:schemeClr val="bg2">
                    <a:lumMod val="90000"/>
                  </a:schemeClr>
                </a:solidFill>
              </a:rPr>
              <a:t>Therefore </a:t>
            </a:r>
            <a:r>
              <a:rPr lang="en-US" altLang="ja-JP" dirty="0" smtClean="0">
                <a:solidFill>
                  <a:schemeClr val="bg2">
                    <a:lumMod val="90000"/>
                  </a:schemeClr>
                </a:solidFill>
              </a:rPr>
              <a:t>to understand </a:t>
            </a:r>
            <a:r>
              <a:rPr lang="en-US" altLang="ja-JP" i="1" dirty="0" smtClean="0">
                <a:solidFill>
                  <a:schemeClr val="bg2">
                    <a:lumMod val="90000"/>
                  </a:schemeClr>
                </a:solidFill>
              </a:rPr>
              <a:t>Q </a:t>
            </a:r>
            <a:r>
              <a:rPr lang="en-US" altLang="ja-JP" dirty="0" smtClean="0">
                <a:solidFill>
                  <a:schemeClr val="bg2">
                    <a:lumMod val="90000"/>
                  </a:schemeClr>
                </a:solidFill>
              </a:rPr>
              <a:t>is to understand the correct</a:t>
            </a:r>
            <a:r>
              <a:rPr lang="en-US" altLang="ja-JP" i="1" dirty="0" smtClean="0">
                <a:solidFill>
                  <a:schemeClr val="bg2">
                    <a:lumMod val="90000"/>
                  </a:schemeClr>
                </a:solidFill>
              </a:rPr>
              <a:t> QA inference of this type.</a:t>
            </a:r>
          </a:p>
          <a:p>
            <a:pPr marL="0" indent="0">
              <a:buNone/>
            </a:pPr>
            <a:endParaRPr lang="en-US" altLang="ja-JP" i="1"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74</a:t>
            </a:fld>
            <a:endParaRPr kumimoji="1" lang="ja-JP" altLang="en-US"/>
          </a:p>
        </p:txBody>
      </p:sp>
    </p:spTree>
    <p:extLst>
      <p:ext uri="{BB962C8B-B14F-4D97-AF65-F5344CB8AC3E}">
        <p14:creationId xmlns:p14="http://schemas.microsoft.com/office/powerpoint/2010/main" val="291354676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404664"/>
            <a:ext cx="8229600" cy="5793507"/>
          </a:xfrm>
        </p:spPr>
        <p:txBody>
          <a:bodyPr>
            <a:normAutofit fontScale="85000" lnSpcReduction="20000"/>
          </a:bodyPr>
          <a:lstStyle/>
          <a:p>
            <a:pPr marL="0" indent="0">
              <a:buNone/>
            </a:pPr>
            <a:r>
              <a:rPr lang="ja-JP" altLang="ja-JP" b="1" dirty="0"/>
              <a:t>（</a:t>
            </a:r>
            <a:r>
              <a:rPr lang="en-US" altLang="ja-JP" b="1" dirty="0"/>
              <a:t>b</a:t>
            </a:r>
            <a:r>
              <a:rPr lang="ja-JP" altLang="ja-JP" b="1" dirty="0"/>
              <a:t>）</a:t>
            </a:r>
            <a:r>
              <a:rPr lang="en-US" altLang="ja-JP" b="1" dirty="0"/>
              <a:t>Upstream QA inferences of a interrogative sentence </a:t>
            </a:r>
            <a:r>
              <a:rPr lang="en-US" altLang="ja-JP" b="1" i="1" dirty="0">
                <a:solidFill>
                  <a:srgbClr val="FF0000"/>
                </a:solidFill>
              </a:rPr>
              <a:t>Q1</a:t>
            </a:r>
            <a:r>
              <a:rPr lang="en-US" altLang="ja-JP" b="1" dirty="0"/>
              <a:t> or </a:t>
            </a:r>
            <a:r>
              <a:rPr lang="en-US" altLang="ja-JP" b="1" i="1" dirty="0">
                <a:solidFill>
                  <a:srgbClr val="FF0000"/>
                </a:solidFill>
              </a:rPr>
              <a:t>Q</a:t>
            </a:r>
            <a:endParaRPr lang="ja-JP" altLang="ja-JP" b="1" i="1" dirty="0">
              <a:solidFill>
                <a:srgbClr val="FF0000"/>
              </a:solidFill>
            </a:endParaRPr>
          </a:p>
          <a:p>
            <a:pPr marL="0" indent="0">
              <a:buNone/>
            </a:pPr>
            <a:r>
              <a:rPr lang="en-US" altLang="ja-JP" dirty="0"/>
              <a:t>There are four types of this kind of sentence.</a:t>
            </a:r>
          </a:p>
          <a:p>
            <a:pPr marL="800100" lvl="2" indent="0">
              <a:buNone/>
            </a:pPr>
            <a:r>
              <a:rPr lang="en-US" altLang="ja-JP" sz="3100" dirty="0"/>
              <a:t>3) </a:t>
            </a:r>
            <a:r>
              <a:rPr lang="en-US" altLang="ja-JP" sz="3100" i="1" dirty="0"/>
              <a:t>Incomplete type</a:t>
            </a:r>
            <a:r>
              <a:rPr lang="en-US" altLang="ja-JP" sz="3100" dirty="0"/>
              <a:t>: </a:t>
            </a:r>
            <a:r>
              <a:rPr lang="en-US" altLang="ja-JP" sz="3100" i="1" dirty="0"/>
              <a:t>Q2, Γ</a:t>
            </a:r>
            <a:r>
              <a:rPr lang="en-US" altLang="ja-JP" sz="3100" dirty="0"/>
              <a:t>┣</a:t>
            </a:r>
            <a:r>
              <a:rPr lang="ja-JP" altLang="en-US" sz="3100" dirty="0"/>
              <a:t> </a:t>
            </a:r>
            <a:r>
              <a:rPr lang="en-US" altLang="ja-JP" sz="3100" i="1" dirty="0">
                <a:solidFill>
                  <a:srgbClr val="FF0000"/>
                </a:solidFill>
              </a:rPr>
              <a:t>Q1</a:t>
            </a:r>
            <a:endParaRPr lang="ja-JP" altLang="ja-JP" sz="3100" i="1" dirty="0">
              <a:solidFill>
                <a:srgbClr val="FF0000"/>
              </a:solidFill>
            </a:endParaRPr>
          </a:p>
          <a:p>
            <a:pPr marL="800100" lvl="2" indent="0">
              <a:buNone/>
            </a:pPr>
            <a:r>
              <a:rPr lang="en-US" altLang="ja-JP" sz="3100" dirty="0"/>
              <a:t>4) </a:t>
            </a:r>
            <a:r>
              <a:rPr lang="en-US" altLang="ja-JP" sz="3100" i="1" dirty="0"/>
              <a:t>Implicit incomplete type</a:t>
            </a:r>
            <a:r>
              <a:rPr lang="en-US" altLang="ja-JP" sz="3100" dirty="0"/>
              <a:t>: </a:t>
            </a:r>
            <a:r>
              <a:rPr lang="en-US" altLang="ja-JP" sz="3100" i="1" dirty="0"/>
              <a:t>Γ</a:t>
            </a:r>
            <a:r>
              <a:rPr lang="en-US" altLang="ja-JP" sz="3100" dirty="0"/>
              <a:t>┣</a:t>
            </a:r>
            <a:r>
              <a:rPr lang="en-US" altLang="ja-JP" sz="3100" dirty="0">
                <a:solidFill>
                  <a:srgbClr val="FF0000"/>
                </a:solidFill>
              </a:rPr>
              <a:t> </a:t>
            </a:r>
            <a:r>
              <a:rPr lang="en-US" altLang="ja-JP" sz="3100" i="1" dirty="0">
                <a:solidFill>
                  <a:srgbClr val="FF0000"/>
                </a:solidFill>
              </a:rPr>
              <a:t>Q</a:t>
            </a:r>
            <a:endParaRPr lang="ja-JP" altLang="ja-JP" sz="3100" i="1" dirty="0">
              <a:solidFill>
                <a:srgbClr val="FF0000"/>
              </a:solidFill>
            </a:endParaRPr>
          </a:p>
          <a:p>
            <a:pPr marL="0" indent="0">
              <a:buNone/>
            </a:pPr>
            <a:r>
              <a:rPr lang="en-US" altLang="ja-JP" sz="1500" b="1" dirty="0" smtClean="0"/>
              <a:t>   </a:t>
            </a:r>
          </a:p>
          <a:p>
            <a:pPr marL="0" indent="0">
              <a:buNone/>
            </a:pPr>
            <a:r>
              <a:rPr lang="en-US" altLang="ja-JP" b="1" dirty="0" smtClean="0"/>
              <a:t>As </a:t>
            </a:r>
            <a:r>
              <a:rPr lang="en-US" altLang="ja-JP" b="1" dirty="0"/>
              <a:t>to 3), </a:t>
            </a:r>
            <a:r>
              <a:rPr lang="en-US" altLang="ja-JP" dirty="0" smtClean="0"/>
              <a:t>to </a:t>
            </a:r>
            <a:r>
              <a:rPr lang="en-US" altLang="ja-JP" dirty="0"/>
              <a:t>understand </a:t>
            </a:r>
            <a:r>
              <a:rPr lang="en-US" altLang="ja-JP" i="1" dirty="0">
                <a:solidFill>
                  <a:srgbClr val="FF0000"/>
                </a:solidFill>
              </a:rPr>
              <a:t>Q1</a:t>
            </a:r>
            <a:r>
              <a:rPr lang="en-US" altLang="ja-JP" dirty="0"/>
              <a:t> is to be able to </a:t>
            </a:r>
            <a:r>
              <a:rPr lang="en-US" altLang="ja-JP" dirty="0" smtClean="0"/>
              <a:t>discriminate which question and declarative sentences can or cannot make the question </a:t>
            </a:r>
            <a:r>
              <a:rPr lang="en-US" altLang="ja-JP" i="1" dirty="0" smtClean="0">
                <a:solidFill>
                  <a:srgbClr val="FF0000"/>
                </a:solidFill>
              </a:rPr>
              <a:t>Q1</a:t>
            </a:r>
            <a:r>
              <a:rPr lang="en-US" altLang="ja-JP" dirty="0" smtClean="0"/>
              <a:t> sound. Therefore to understand </a:t>
            </a:r>
            <a:r>
              <a:rPr lang="en-US" altLang="ja-JP" i="1" dirty="0" smtClean="0">
                <a:solidFill>
                  <a:srgbClr val="FF0000"/>
                </a:solidFill>
              </a:rPr>
              <a:t>Q1</a:t>
            </a:r>
            <a:r>
              <a:rPr lang="en-US" altLang="ja-JP" dirty="0" smtClean="0"/>
              <a:t> is to understand </a:t>
            </a:r>
            <a:r>
              <a:rPr lang="en-US" altLang="ja-JP" dirty="0" smtClean="0">
                <a:solidFill>
                  <a:srgbClr val="FF0000"/>
                </a:solidFill>
              </a:rPr>
              <a:t>the correct </a:t>
            </a:r>
            <a:r>
              <a:rPr lang="en-US" altLang="ja-JP" i="1" dirty="0" smtClean="0">
                <a:solidFill>
                  <a:srgbClr val="FF0000"/>
                </a:solidFill>
              </a:rPr>
              <a:t>QA </a:t>
            </a:r>
            <a:r>
              <a:rPr lang="en-US" altLang="ja-JP" dirty="0" smtClean="0">
                <a:solidFill>
                  <a:srgbClr val="FF0000"/>
                </a:solidFill>
              </a:rPr>
              <a:t>inference of this type</a:t>
            </a:r>
            <a:r>
              <a:rPr lang="en-US" altLang="ja-JP" dirty="0" smtClean="0"/>
              <a:t>.</a:t>
            </a:r>
          </a:p>
          <a:p>
            <a:pPr marL="0" indent="0">
              <a:buNone/>
            </a:pPr>
            <a:r>
              <a:rPr lang="en-US" altLang="ja-JP" sz="1700" b="1" dirty="0" smtClean="0">
                <a:solidFill>
                  <a:schemeClr val="bg2">
                    <a:lumMod val="90000"/>
                  </a:schemeClr>
                </a:solidFill>
              </a:rPr>
              <a:t>  </a:t>
            </a:r>
          </a:p>
          <a:p>
            <a:pPr marL="0" indent="0">
              <a:buNone/>
            </a:pPr>
            <a:r>
              <a:rPr lang="en-US" altLang="ja-JP" b="1" dirty="0" smtClean="0"/>
              <a:t> </a:t>
            </a:r>
            <a:r>
              <a:rPr lang="en-US" altLang="ja-JP" b="1" dirty="0"/>
              <a:t>As to </a:t>
            </a:r>
            <a:r>
              <a:rPr lang="en-US" altLang="ja-JP" b="1" dirty="0" smtClean="0"/>
              <a:t>4, </a:t>
            </a:r>
            <a:r>
              <a:rPr lang="en-US" altLang="ja-JP" dirty="0" smtClean="0"/>
              <a:t>Γ  </a:t>
            </a:r>
            <a:r>
              <a:rPr lang="en-US" altLang="ja-JP" dirty="0"/>
              <a:t>makes</a:t>
            </a:r>
            <a:r>
              <a:rPr lang="en-US" altLang="ja-JP" dirty="0">
                <a:solidFill>
                  <a:srgbClr val="FF0000"/>
                </a:solidFill>
              </a:rPr>
              <a:t> </a:t>
            </a:r>
            <a:r>
              <a:rPr lang="en-US" altLang="ja-JP" i="1" dirty="0">
                <a:solidFill>
                  <a:srgbClr val="FF0000"/>
                </a:solidFill>
              </a:rPr>
              <a:t>Q</a:t>
            </a:r>
            <a:r>
              <a:rPr lang="en-US" altLang="ja-JP" dirty="0">
                <a:solidFill>
                  <a:srgbClr val="FF0000"/>
                </a:solidFill>
              </a:rPr>
              <a:t> </a:t>
            </a:r>
            <a:r>
              <a:rPr lang="en-US" altLang="ja-JP" dirty="0"/>
              <a:t>sound. Therefore Γ is sufficient condition for the soundness of </a:t>
            </a:r>
            <a:r>
              <a:rPr lang="en-US" altLang="ja-JP" i="1" dirty="0">
                <a:solidFill>
                  <a:srgbClr val="FF0000"/>
                </a:solidFill>
              </a:rPr>
              <a:t>Q</a:t>
            </a:r>
            <a:r>
              <a:rPr lang="en-US" altLang="ja-JP" dirty="0"/>
              <a:t>. </a:t>
            </a:r>
            <a:r>
              <a:rPr lang="en-US" altLang="ja-JP" dirty="0" smtClean="0"/>
              <a:t>To understand </a:t>
            </a:r>
            <a:r>
              <a:rPr lang="en-US" altLang="ja-JP" i="1" dirty="0" smtClean="0">
                <a:solidFill>
                  <a:srgbClr val="FF0000"/>
                </a:solidFill>
              </a:rPr>
              <a:t>Q </a:t>
            </a:r>
            <a:r>
              <a:rPr lang="en-US" altLang="ja-JP" dirty="0" smtClean="0"/>
              <a:t>is to be able to discriminate </a:t>
            </a:r>
            <a:r>
              <a:rPr lang="en-US" altLang="ja-JP" dirty="0" smtClean="0"/>
              <a:t>what </a:t>
            </a:r>
            <a:r>
              <a:rPr lang="en-US" altLang="ja-JP" dirty="0"/>
              <a:t>is the sufficient condition for the soundness of </a:t>
            </a:r>
            <a:r>
              <a:rPr lang="en-US" altLang="ja-JP" i="1" dirty="0">
                <a:solidFill>
                  <a:srgbClr val="FF0000"/>
                </a:solidFill>
              </a:rPr>
              <a:t>Q</a:t>
            </a:r>
            <a:r>
              <a:rPr lang="en-US" altLang="ja-JP" i="1" dirty="0" smtClean="0"/>
              <a:t>. </a:t>
            </a:r>
            <a:r>
              <a:rPr lang="en-US" altLang="ja-JP" dirty="0" smtClean="0"/>
              <a:t>Therefore </a:t>
            </a:r>
            <a:r>
              <a:rPr lang="en-US" altLang="ja-JP" dirty="0" smtClean="0"/>
              <a:t>to understand </a:t>
            </a:r>
            <a:r>
              <a:rPr lang="en-US" altLang="ja-JP" i="1" dirty="0" smtClean="0">
                <a:solidFill>
                  <a:srgbClr val="FF0000"/>
                </a:solidFill>
              </a:rPr>
              <a:t>Q </a:t>
            </a:r>
            <a:r>
              <a:rPr lang="en-US" altLang="ja-JP" dirty="0" smtClean="0"/>
              <a:t>is to understand </a:t>
            </a:r>
            <a:r>
              <a:rPr lang="en-US" altLang="ja-JP" dirty="0" smtClean="0">
                <a:solidFill>
                  <a:srgbClr val="FF0000"/>
                </a:solidFill>
              </a:rPr>
              <a:t>the correct</a:t>
            </a:r>
            <a:r>
              <a:rPr lang="en-US" altLang="ja-JP" i="1" dirty="0" smtClean="0">
                <a:solidFill>
                  <a:srgbClr val="FF0000"/>
                </a:solidFill>
              </a:rPr>
              <a:t> QA inference of this type</a:t>
            </a:r>
            <a:r>
              <a:rPr lang="en-US" altLang="ja-JP" i="1" dirty="0" smtClean="0"/>
              <a:t>.</a:t>
            </a:r>
          </a:p>
          <a:p>
            <a:pPr marL="0" indent="0">
              <a:buNone/>
            </a:pPr>
            <a:endParaRPr lang="en-US" altLang="ja-JP" i="1"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75</a:t>
            </a:fld>
            <a:endParaRPr kumimoji="1" lang="ja-JP" altLang="en-US"/>
          </a:p>
        </p:txBody>
      </p:sp>
    </p:spTree>
    <p:extLst>
      <p:ext uri="{BB962C8B-B14F-4D97-AF65-F5344CB8AC3E}">
        <p14:creationId xmlns:p14="http://schemas.microsoft.com/office/powerpoint/2010/main" val="291354676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908720"/>
            <a:ext cx="8568952" cy="5793507"/>
          </a:xfrm>
        </p:spPr>
        <p:txBody>
          <a:bodyPr>
            <a:normAutofit fontScale="92500" lnSpcReduction="20000"/>
          </a:bodyPr>
          <a:lstStyle/>
          <a:p>
            <a:pPr marL="0" indent="0">
              <a:buNone/>
            </a:pPr>
            <a:r>
              <a:rPr kumimoji="1" lang="en-US" altLang="ja-JP" dirty="0"/>
              <a:t>Conclusion</a:t>
            </a:r>
          </a:p>
          <a:p>
            <a:pPr marL="0" indent="0">
              <a:buNone/>
            </a:pPr>
            <a:r>
              <a:rPr lang="en-US" altLang="ja-JP" dirty="0"/>
              <a:t>Brandom’s basic idea of inferential semantics about the meaning of </a:t>
            </a:r>
            <a:r>
              <a:rPr lang="en-US" altLang="ja-JP" dirty="0">
                <a:solidFill>
                  <a:srgbClr val="FF0000"/>
                </a:solidFill>
              </a:rPr>
              <a:t>a declarative sentence </a:t>
            </a:r>
            <a:r>
              <a:rPr lang="en-US" altLang="ja-JP" dirty="0" smtClean="0"/>
              <a:t>could be </a:t>
            </a:r>
            <a:r>
              <a:rPr lang="en-US" altLang="ja-JP" dirty="0"/>
              <a:t>be further explicated in terms of QA inference. </a:t>
            </a:r>
          </a:p>
          <a:p>
            <a:pPr marL="0" indent="0">
              <a:buNone/>
            </a:pPr>
            <a:r>
              <a:rPr lang="en-US" altLang="ja-JP" dirty="0"/>
              <a:t>In addition, the meaning of </a:t>
            </a:r>
            <a:r>
              <a:rPr lang="en-US" altLang="ja-JP" dirty="0">
                <a:solidFill>
                  <a:srgbClr val="FF0000"/>
                </a:solidFill>
              </a:rPr>
              <a:t>an  interrogative sentence</a:t>
            </a:r>
            <a:r>
              <a:rPr lang="en-US" altLang="ja-JP" dirty="0"/>
              <a:t> can also be explained in terms of QA inference</a:t>
            </a:r>
            <a:r>
              <a:rPr lang="en-US" altLang="ja-JP" dirty="0" smtClean="0"/>
              <a:t>.</a:t>
            </a:r>
          </a:p>
          <a:p>
            <a:pPr marL="0" indent="0">
              <a:buNone/>
            </a:pPr>
            <a:endParaRPr lang="en-US" altLang="ja-JP" dirty="0" smtClean="0"/>
          </a:p>
          <a:p>
            <a:pPr marL="0" indent="0">
              <a:buNone/>
            </a:pPr>
            <a:r>
              <a:rPr lang="en-US" altLang="ja-JP" dirty="0" smtClean="0">
                <a:solidFill>
                  <a:schemeClr val="bg2">
                    <a:lumMod val="90000"/>
                  </a:schemeClr>
                </a:solidFill>
              </a:rPr>
              <a:t>In today’s talk I used only the semantic version of QA inference. However when I explain the perceptual report and practical inference, I will need to use the original version of QA inference, because in such a context we need to consider the cognitive and practical effectiveness. </a:t>
            </a:r>
            <a:endParaRPr lang="en-US" altLang="ja-JP" dirty="0">
              <a:solidFill>
                <a:schemeClr val="bg2">
                  <a:lumMod val="90000"/>
                </a:schemeClr>
              </a:solidFill>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76</a:t>
            </a:fld>
            <a:endParaRPr kumimoji="1" lang="ja-JP" altLang="en-US"/>
          </a:p>
        </p:txBody>
      </p:sp>
    </p:spTree>
    <p:extLst>
      <p:ext uri="{BB962C8B-B14F-4D97-AF65-F5344CB8AC3E}">
        <p14:creationId xmlns:p14="http://schemas.microsoft.com/office/powerpoint/2010/main" val="2921774138"/>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908720"/>
            <a:ext cx="8568952" cy="5793507"/>
          </a:xfrm>
        </p:spPr>
        <p:txBody>
          <a:bodyPr>
            <a:normAutofit fontScale="92500" lnSpcReduction="20000"/>
          </a:bodyPr>
          <a:lstStyle/>
          <a:p>
            <a:pPr marL="0" indent="0">
              <a:buNone/>
            </a:pPr>
            <a:r>
              <a:rPr kumimoji="1" lang="en-US" altLang="ja-JP" dirty="0"/>
              <a:t>Conclusion</a:t>
            </a:r>
          </a:p>
          <a:p>
            <a:pPr marL="0" indent="0">
              <a:buNone/>
            </a:pPr>
            <a:r>
              <a:rPr lang="en-US" altLang="ja-JP" dirty="0"/>
              <a:t>Brandom’s basic idea of inferential semantics about the meaning of </a:t>
            </a:r>
            <a:r>
              <a:rPr lang="en-US" altLang="ja-JP" dirty="0">
                <a:solidFill>
                  <a:srgbClr val="FF0000"/>
                </a:solidFill>
              </a:rPr>
              <a:t>a declarative sentence </a:t>
            </a:r>
            <a:r>
              <a:rPr lang="en-US" altLang="ja-JP" dirty="0" smtClean="0"/>
              <a:t>could be </a:t>
            </a:r>
            <a:r>
              <a:rPr lang="en-US" altLang="ja-JP" dirty="0"/>
              <a:t>be further explicated in terms of QA inference. </a:t>
            </a:r>
          </a:p>
          <a:p>
            <a:pPr marL="0" indent="0">
              <a:buNone/>
            </a:pPr>
            <a:r>
              <a:rPr lang="en-US" altLang="ja-JP" dirty="0"/>
              <a:t>In addition, the meaning of </a:t>
            </a:r>
            <a:r>
              <a:rPr lang="en-US" altLang="ja-JP" dirty="0">
                <a:solidFill>
                  <a:srgbClr val="FF0000"/>
                </a:solidFill>
              </a:rPr>
              <a:t>an  interrogative sentence</a:t>
            </a:r>
            <a:r>
              <a:rPr lang="en-US" altLang="ja-JP" dirty="0"/>
              <a:t> can also be explained in terms of QA inference</a:t>
            </a:r>
            <a:r>
              <a:rPr lang="en-US" altLang="ja-JP" dirty="0" smtClean="0"/>
              <a:t>.</a:t>
            </a:r>
          </a:p>
          <a:p>
            <a:pPr marL="0" indent="0">
              <a:buNone/>
            </a:pPr>
            <a:endParaRPr lang="en-US" altLang="ja-JP" dirty="0" smtClean="0"/>
          </a:p>
          <a:p>
            <a:pPr marL="0" indent="0">
              <a:buNone/>
            </a:pPr>
            <a:r>
              <a:rPr lang="en-US" altLang="ja-JP" dirty="0" smtClean="0"/>
              <a:t>In today’s talk I used only the semantic version of QA inference. However when I explain </a:t>
            </a:r>
            <a:r>
              <a:rPr lang="en-US" altLang="ja-JP" dirty="0" smtClean="0">
                <a:solidFill>
                  <a:srgbClr val="FF0000"/>
                </a:solidFill>
              </a:rPr>
              <a:t>the perceptual report</a:t>
            </a:r>
            <a:r>
              <a:rPr lang="en-US" altLang="ja-JP" dirty="0" smtClean="0"/>
              <a:t> and </a:t>
            </a:r>
            <a:r>
              <a:rPr lang="en-US" altLang="ja-JP" dirty="0" smtClean="0">
                <a:solidFill>
                  <a:srgbClr val="FF0000"/>
                </a:solidFill>
              </a:rPr>
              <a:t>practical inference</a:t>
            </a:r>
            <a:r>
              <a:rPr lang="en-US" altLang="ja-JP" dirty="0" smtClean="0"/>
              <a:t>, I will need to use </a:t>
            </a:r>
            <a:r>
              <a:rPr lang="en-US" altLang="ja-JP" dirty="0" smtClean="0">
                <a:solidFill>
                  <a:srgbClr val="FF0000"/>
                </a:solidFill>
              </a:rPr>
              <a:t>the original version of QA inference</a:t>
            </a:r>
            <a:r>
              <a:rPr lang="en-US" altLang="ja-JP" dirty="0" smtClean="0"/>
              <a:t>, because in such a context we need to consider </a:t>
            </a:r>
            <a:r>
              <a:rPr lang="en-US" altLang="ja-JP" dirty="0" smtClean="0">
                <a:solidFill>
                  <a:srgbClr val="FF0000"/>
                </a:solidFill>
              </a:rPr>
              <a:t>the cognitive and practical effectiveness</a:t>
            </a:r>
            <a:r>
              <a:rPr lang="en-US" altLang="ja-JP" dirty="0" smtClean="0"/>
              <a:t>. </a:t>
            </a:r>
            <a:endParaRPr lang="en-US" altLang="ja-JP"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77</a:t>
            </a:fld>
            <a:endParaRPr kumimoji="1" lang="ja-JP" altLang="en-US"/>
          </a:p>
        </p:txBody>
      </p:sp>
    </p:spTree>
    <p:extLst>
      <p:ext uri="{BB962C8B-B14F-4D97-AF65-F5344CB8AC3E}">
        <p14:creationId xmlns:p14="http://schemas.microsoft.com/office/powerpoint/2010/main" val="215675304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836712"/>
            <a:ext cx="8229600" cy="4525963"/>
          </a:xfrm>
        </p:spPr>
        <p:txBody>
          <a:bodyPr/>
          <a:lstStyle/>
          <a:p>
            <a:endParaRPr kumimoji="1" lang="en-US" altLang="ja-JP" dirty="0" smtClean="0"/>
          </a:p>
          <a:p>
            <a:pPr marL="0" indent="0" algn="ctr">
              <a:buNone/>
            </a:pPr>
            <a:r>
              <a:rPr lang="ja-JP" altLang="en-US" dirty="0" smtClean="0">
                <a:solidFill>
                  <a:srgbClr val="FF0000"/>
                </a:solidFill>
              </a:rPr>
              <a:t>Ｔｈａｎｋ　ｙｏｕ </a:t>
            </a:r>
            <a:r>
              <a:rPr lang="en-US" altLang="ja-JP" dirty="0" smtClean="0">
                <a:solidFill>
                  <a:srgbClr val="FF0000"/>
                </a:solidFill>
              </a:rPr>
              <a:t>for listening.</a:t>
            </a:r>
            <a:endParaRPr lang="en-US" altLang="ja-JP" dirty="0">
              <a:solidFill>
                <a:srgbClr val="FF0000"/>
              </a:solidFill>
            </a:endParaRPr>
          </a:p>
          <a:p>
            <a:pPr marL="0" indent="0" algn="ctr">
              <a:buNone/>
            </a:pPr>
            <a:r>
              <a:rPr lang="ko-KR" altLang="en-US" dirty="0" smtClean="0">
                <a:solidFill>
                  <a:srgbClr val="FF0000"/>
                </a:solidFill>
              </a:rPr>
              <a:t>감사합니다</a:t>
            </a:r>
            <a:r>
              <a:rPr lang="en-US" altLang="ko-KR" dirty="0" smtClean="0">
                <a:solidFill>
                  <a:srgbClr val="FF0000"/>
                </a:solidFill>
              </a:rPr>
              <a:t> </a:t>
            </a:r>
            <a:endParaRPr kumimoji="1" lang="ja-JP" altLang="en-US" dirty="0">
              <a:solidFill>
                <a:srgbClr val="FF0000"/>
              </a:solidFill>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pPr/>
              <a:t>78</a:t>
            </a:fld>
            <a:endParaRPr kumimoji="1" lang="ja-JP" altLang="en-US"/>
          </a:p>
        </p:txBody>
      </p:sp>
    </p:spTree>
    <p:extLst>
      <p:ext uri="{BB962C8B-B14F-4D97-AF65-F5344CB8AC3E}">
        <p14:creationId xmlns:p14="http://schemas.microsoft.com/office/powerpoint/2010/main" val="4165368040"/>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95536" y="764704"/>
            <a:ext cx="8229600" cy="4525963"/>
          </a:xfrm>
        </p:spPr>
        <p:txBody>
          <a:bodyPr/>
          <a:lstStyle/>
          <a:p>
            <a:endParaRPr kumimoji="1" lang="en-US" altLang="ja-JP" dirty="0" smtClean="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pPr/>
              <a:t>79</a:t>
            </a:fld>
            <a:endParaRPr kumimoji="1" lang="ja-JP" altLang="en-US"/>
          </a:p>
        </p:txBody>
      </p:sp>
    </p:spTree>
    <p:extLst>
      <p:ext uri="{BB962C8B-B14F-4D97-AF65-F5344CB8AC3E}">
        <p14:creationId xmlns:p14="http://schemas.microsoft.com/office/powerpoint/2010/main" val="14594314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620689"/>
            <a:ext cx="8496944" cy="5328592"/>
          </a:xfrm>
        </p:spPr>
        <p:txBody>
          <a:bodyPr>
            <a:normAutofit fontScale="92500" lnSpcReduction="20000"/>
          </a:bodyPr>
          <a:lstStyle/>
          <a:p>
            <a:pPr marL="0" indent="0">
              <a:buNone/>
            </a:pPr>
            <a:r>
              <a:rPr lang="en-US" altLang="ja-JP" dirty="0"/>
              <a:t>Thus, the same premises could have produced a </a:t>
            </a:r>
            <a:r>
              <a:rPr lang="en-US" altLang="ja-JP" dirty="0">
                <a:solidFill>
                  <a:srgbClr val="C00000"/>
                </a:solidFill>
              </a:rPr>
              <a:t>different conclusion </a:t>
            </a:r>
            <a:r>
              <a:rPr lang="en-US" altLang="ja-JP" dirty="0"/>
              <a:t>if the answer to </a:t>
            </a:r>
            <a:r>
              <a:rPr lang="en-US" altLang="ja-JP" dirty="0">
                <a:solidFill>
                  <a:srgbClr val="C00000"/>
                </a:solidFill>
              </a:rPr>
              <a:t>a different question</a:t>
            </a:r>
            <a:r>
              <a:rPr lang="en-US" altLang="ja-JP" dirty="0"/>
              <a:t> were sought. </a:t>
            </a:r>
            <a:endParaRPr lang="ja-JP" altLang="ja-JP" dirty="0"/>
          </a:p>
          <a:p>
            <a:pPr marL="0" indent="0">
              <a:buNone/>
            </a:pPr>
            <a:r>
              <a:rPr lang="en-US" altLang="ja-JP" sz="1900" dirty="0"/>
              <a:t> </a:t>
            </a:r>
            <a:r>
              <a:rPr lang="en-US" altLang="ja-JP" sz="1900" dirty="0" smtClean="0"/>
              <a:t>  </a:t>
            </a:r>
            <a:endParaRPr lang="ja-JP" altLang="ja-JP" sz="1900" dirty="0"/>
          </a:p>
          <a:p>
            <a:pPr marL="0" indent="0">
              <a:buNone/>
            </a:pPr>
            <a:r>
              <a:rPr lang="en-US" altLang="ja-JP" dirty="0"/>
              <a:t>    </a:t>
            </a:r>
            <a:r>
              <a:rPr lang="ja-JP" altLang="ja-JP" dirty="0"/>
              <a:t>　</a:t>
            </a:r>
            <a:r>
              <a:rPr lang="en-US" altLang="ja-JP" dirty="0"/>
              <a:t>   </a:t>
            </a:r>
            <a:r>
              <a:rPr lang="ja-JP" altLang="ja-JP" dirty="0"/>
              <a:t>　</a:t>
            </a:r>
            <a:r>
              <a:rPr lang="en-US" altLang="ja-JP" i="1" dirty="0">
                <a:solidFill>
                  <a:srgbClr val="FF0000"/>
                </a:solidFill>
              </a:rPr>
              <a:t>Are there penguins that are not oviparous?</a:t>
            </a:r>
            <a:endParaRPr lang="ja-JP" altLang="ja-JP" dirty="0">
              <a:solidFill>
                <a:srgbClr val="FF0000"/>
              </a:solidFill>
            </a:endParaRPr>
          </a:p>
          <a:p>
            <a:pPr marL="0" indent="0">
              <a:buNone/>
            </a:pPr>
            <a:r>
              <a:rPr lang="en-US" altLang="ja-JP" dirty="0"/>
              <a:t>             All penguins are birds.</a:t>
            </a:r>
            <a:endParaRPr lang="ja-JP" altLang="ja-JP" dirty="0"/>
          </a:p>
          <a:p>
            <a:pPr marL="0" indent="0">
              <a:buNone/>
            </a:pPr>
            <a:r>
              <a:rPr lang="en-US" altLang="ja-JP" dirty="0"/>
              <a:t>    </a:t>
            </a:r>
            <a:r>
              <a:rPr lang="en-US" altLang="ja-JP" u="sng" dirty="0"/>
              <a:t>         All birds are oviparous.         </a:t>
            </a:r>
            <a:endParaRPr lang="ja-JP" altLang="ja-JP" dirty="0"/>
          </a:p>
          <a:p>
            <a:pPr marL="0" indent="0">
              <a:buNone/>
            </a:pPr>
            <a:r>
              <a:rPr lang="en-US" altLang="ja-JP" dirty="0"/>
              <a:t>        ∴There is no penguin that does not lay eggs.</a:t>
            </a:r>
            <a:endParaRPr lang="ja-JP" altLang="ja-JP" dirty="0"/>
          </a:p>
          <a:p>
            <a:pPr marL="0" indent="0">
              <a:buNone/>
            </a:pPr>
            <a:r>
              <a:rPr lang="en-US" altLang="ja-JP" sz="1500" dirty="0"/>
              <a:t> </a:t>
            </a:r>
            <a:r>
              <a:rPr lang="en-US" altLang="ja-JP" sz="1500" dirty="0" smtClean="0"/>
              <a:t>  </a:t>
            </a:r>
            <a:endParaRPr lang="ja-JP" altLang="ja-JP" sz="1500" dirty="0"/>
          </a:p>
          <a:p>
            <a:pPr marL="0" indent="0">
              <a:buNone/>
            </a:pPr>
            <a:r>
              <a:rPr lang="en-US" altLang="ja-JP" dirty="0">
                <a:solidFill>
                  <a:schemeClr val="bg2">
                    <a:lumMod val="90000"/>
                  </a:schemeClr>
                </a:solidFill>
              </a:rPr>
              <a:t>Thus, we can claim that the theoretical inference </a:t>
            </a:r>
            <a:r>
              <a:rPr lang="en-US" altLang="ja-JP" i="1" dirty="0">
                <a:solidFill>
                  <a:schemeClr val="bg2">
                    <a:lumMod val="90000"/>
                  </a:schemeClr>
                </a:solidFill>
              </a:rPr>
              <a:t>presupposes*</a:t>
            </a:r>
            <a:r>
              <a:rPr lang="en-US" altLang="ja-JP" dirty="0">
                <a:solidFill>
                  <a:schemeClr val="bg2">
                    <a:lumMod val="90000"/>
                  </a:schemeClr>
                </a:solidFill>
              </a:rPr>
              <a:t> a theoretical question.</a:t>
            </a:r>
          </a:p>
          <a:p>
            <a:pPr marL="0" indent="0">
              <a:buNone/>
            </a:pPr>
            <a:r>
              <a:rPr lang="en-US" altLang="ja-JP" sz="3000" dirty="0">
                <a:solidFill>
                  <a:schemeClr val="bg2">
                    <a:lumMod val="90000"/>
                  </a:schemeClr>
                </a:solidFill>
              </a:rPr>
              <a:t> (This </a:t>
            </a:r>
            <a:r>
              <a:rPr lang="en-US" altLang="ja-JP" sz="3000" i="1" dirty="0">
                <a:solidFill>
                  <a:schemeClr val="bg2">
                    <a:lumMod val="90000"/>
                  </a:schemeClr>
                </a:solidFill>
              </a:rPr>
              <a:t>presupposition</a:t>
            </a:r>
            <a:r>
              <a:rPr lang="en-US" altLang="ja-JP" sz="3000" dirty="0">
                <a:solidFill>
                  <a:schemeClr val="bg2">
                    <a:lumMod val="90000"/>
                  </a:schemeClr>
                </a:solidFill>
              </a:rPr>
              <a:t> is, to be precise, different from </a:t>
            </a:r>
            <a:r>
              <a:rPr lang="en-US" altLang="ja-JP" sz="3000" i="1" dirty="0" smtClean="0">
                <a:solidFill>
                  <a:schemeClr val="bg2">
                    <a:lumMod val="90000"/>
                  </a:schemeClr>
                </a:solidFill>
              </a:rPr>
              <a:t>presupposition</a:t>
            </a:r>
            <a:r>
              <a:rPr lang="en-US" altLang="ja-JP" sz="3000" dirty="0" smtClean="0">
                <a:solidFill>
                  <a:schemeClr val="bg2">
                    <a:lumMod val="90000"/>
                  </a:schemeClr>
                </a:solidFill>
              </a:rPr>
              <a:t> in an </a:t>
            </a:r>
            <a:r>
              <a:rPr lang="en-US" altLang="ja-JP" sz="3000" dirty="0">
                <a:solidFill>
                  <a:schemeClr val="bg2">
                    <a:lumMod val="90000"/>
                  </a:schemeClr>
                </a:solidFill>
              </a:rPr>
              <a:t>ordinary inference). </a:t>
            </a:r>
            <a:endParaRPr lang="ja-JP" altLang="ja-JP" sz="3000" dirty="0">
              <a:solidFill>
                <a:schemeClr val="bg2">
                  <a:lumMod val="90000"/>
                </a:schemeClr>
              </a:solidFill>
            </a:endParaRPr>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8</a:t>
            </a:fld>
            <a:endParaRPr kumimoji="1" lang="ja-JP" altLang="en-US"/>
          </a:p>
        </p:txBody>
      </p:sp>
    </p:spTree>
    <p:extLst>
      <p:ext uri="{BB962C8B-B14F-4D97-AF65-F5344CB8AC3E}">
        <p14:creationId xmlns:p14="http://schemas.microsoft.com/office/powerpoint/2010/main" val="2022544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395536" y="620689"/>
            <a:ext cx="8496944" cy="5328592"/>
          </a:xfrm>
        </p:spPr>
        <p:txBody>
          <a:bodyPr>
            <a:normAutofit fontScale="92500" lnSpcReduction="20000"/>
          </a:bodyPr>
          <a:lstStyle/>
          <a:p>
            <a:pPr marL="0" indent="0">
              <a:buNone/>
            </a:pPr>
            <a:r>
              <a:rPr lang="en-US" altLang="ja-JP" dirty="0"/>
              <a:t>Thus, the same premises could have produced a </a:t>
            </a:r>
            <a:r>
              <a:rPr lang="en-US" altLang="ja-JP" dirty="0">
                <a:solidFill>
                  <a:srgbClr val="C00000"/>
                </a:solidFill>
              </a:rPr>
              <a:t>different conclusion </a:t>
            </a:r>
            <a:r>
              <a:rPr lang="en-US" altLang="ja-JP" dirty="0"/>
              <a:t>if the answer to </a:t>
            </a:r>
            <a:r>
              <a:rPr lang="en-US" altLang="ja-JP" dirty="0">
                <a:solidFill>
                  <a:srgbClr val="C00000"/>
                </a:solidFill>
              </a:rPr>
              <a:t>a different question</a:t>
            </a:r>
            <a:r>
              <a:rPr lang="en-US" altLang="ja-JP" dirty="0"/>
              <a:t> were sought. </a:t>
            </a:r>
            <a:endParaRPr lang="ja-JP" altLang="ja-JP" dirty="0"/>
          </a:p>
          <a:p>
            <a:pPr marL="0" indent="0">
              <a:buNone/>
            </a:pPr>
            <a:r>
              <a:rPr lang="en-US" altLang="ja-JP" sz="1900" dirty="0"/>
              <a:t> </a:t>
            </a:r>
            <a:r>
              <a:rPr lang="en-US" altLang="ja-JP" sz="1900" dirty="0" smtClean="0"/>
              <a:t>  </a:t>
            </a:r>
            <a:endParaRPr lang="ja-JP" altLang="ja-JP" sz="1900" dirty="0"/>
          </a:p>
          <a:p>
            <a:pPr marL="0" indent="0">
              <a:buNone/>
            </a:pPr>
            <a:r>
              <a:rPr lang="en-US" altLang="ja-JP" dirty="0"/>
              <a:t>    </a:t>
            </a:r>
            <a:r>
              <a:rPr lang="ja-JP" altLang="ja-JP" dirty="0"/>
              <a:t>　</a:t>
            </a:r>
            <a:r>
              <a:rPr lang="en-US" altLang="ja-JP" dirty="0"/>
              <a:t>   </a:t>
            </a:r>
            <a:r>
              <a:rPr lang="ja-JP" altLang="ja-JP" dirty="0"/>
              <a:t>　</a:t>
            </a:r>
            <a:r>
              <a:rPr lang="en-US" altLang="ja-JP" i="1" dirty="0">
                <a:solidFill>
                  <a:srgbClr val="FF0000"/>
                </a:solidFill>
              </a:rPr>
              <a:t>Are there penguins that are not oviparous?</a:t>
            </a:r>
            <a:endParaRPr lang="ja-JP" altLang="ja-JP" dirty="0">
              <a:solidFill>
                <a:srgbClr val="FF0000"/>
              </a:solidFill>
            </a:endParaRPr>
          </a:p>
          <a:p>
            <a:pPr marL="0" indent="0">
              <a:buNone/>
            </a:pPr>
            <a:r>
              <a:rPr lang="en-US" altLang="ja-JP" dirty="0"/>
              <a:t>             All penguins are birds.</a:t>
            </a:r>
            <a:endParaRPr lang="ja-JP" altLang="ja-JP" dirty="0"/>
          </a:p>
          <a:p>
            <a:pPr marL="0" indent="0">
              <a:buNone/>
            </a:pPr>
            <a:r>
              <a:rPr lang="en-US" altLang="ja-JP" dirty="0"/>
              <a:t>    </a:t>
            </a:r>
            <a:r>
              <a:rPr lang="en-US" altLang="ja-JP" u="sng" dirty="0"/>
              <a:t>         All birds are oviparous.         </a:t>
            </a:r>
            <a:endParaRPr lang="ja-JP" altLang="ja-JP" dirty="0"/>
          </a:p>
          <a:p>
            <a:pPr marL="0" indent="0">
              <a:buNone/>
            </a:pPr>
            <a:r>
              <a:rPr lang="en-US" altLang="ja-JP" dirty="0"/>
              <a:t>        ∴There is no penguin that does not lay eggs.</a:t>
            </a:r>
            <a:endParaRPr lang="ja-JP" altLang="ja-JP" dirty="0"/>
          </a:p>
          <a:p>
            <a:pPr marL="0" indent="0">
              <a:buNone/>
            </a:pPr>
            <a:r>
              <a:rPr lang="en-US" altLang="ja-JP" sz="1500" dirty="0"/>
              <a:t> </a:t>
            </a:r>
            <a:r>
              <a:rPr lang="en-US" altLang="ja-JP" sz="1500" dirty="0" smtClean="0"/>
              <a:t>  </a:t>
            </a:r>
            <a:endParaRPr lang="ja-JP" altLang="ja-JP" sz="1500" dirty="0"/>
          </a:p>
          <a:p>
            <a:pPr marL="0" indent="0">
              <a:buNone/>
            </a:pPr>
            <a:r>
              <a:rPr lang="en-US" altLang="ja-JP" dirty="0"/>
              <a:t>Thus, we can claim that the theoretical inference </a:t>
            </a:r>
            <a:r>
              <a:rPr lang="en-US" altLang="ja-JP" i="1" dirty="0"/>
              <a:t>presupposes*</a:t>
            </a:r>
            <a:r>
              <a:rPr lang="en-US" altLang="ja-JP" dirty="0"/>
              <a:t> a theoretical question</a:t>
            </a:r>
            <a:r>
              <a:rPr lang="en-US" altLang="ja-JP" dirty="0" smtClean="0"/>
              <a:t>.</a:t>
            </a:r>
            <a:endParaRPr lang="en-US" altLang="ja-JP" dirty="0"/>
          </a:p>
          <a:p>
            <a:pPr marL="400050" lvl="1" indent="0">
              <a:buNone/>
            </a:pPr>
            <a:r>
              <a:rPr lang="en-US" altLang="ja-JP" sz="3000" dirty="0"/>
              <a:t> (This </a:t>
            </a:r>
            <a:r>
              <a:rPr lang="en-US" altLang="ja-JP" sz="3000" i="1" dirty="0"/>
              <a:t>presupposition</a:t>
            </a:r>
            <a:r>
              <a:rPr lang="en-US" altLang="ja-JP" sz="3000" dirty="0"/>
              <a:t> is, to be precise, different from </a:t>
            </a:r>
            <a:r>
              <a:rPr lang="en-US" altLang="ja-JP" sz="3000" i="1" dirty="0" smtClean="0"/>
              <a:t>presupposition</a:t>
            </a:r>
            <a:r>
              <a:rPr lang="en-US" altLang="ja-JP" sz="3000" dirty="0" smtClean="0"/>
              <a:t> in an </a:t>
            </a:r>
            <a:r>
              <a:rPr lang="en-US" altLang="ja-JP" sz="3000" dirty="0"/>
              <a:t>ordinary inference). </a:t>
            </a:r>
            <a:endParaRPr lang="ja-JP" altLang="ja-JP" sz="3000" dirty="0"/>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9</a:t>
            </a:fld>
            <a:endParaRPr kumimoji="1" lang="ja-JP" altLang="en-US"/>
          </a:p>
        </p:txBody>
      </p:sp>
    </p:spTree>
    <p:extLst>
      <p:ext uri="{BB962C8B-B14F-4D97-AF65-F5344CB8AC3E}">
        <p14:creationId xmlns:p14="http://schemas.microsoft.com/office/powerpoint/2010/main" val="9217808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8784</TotalTime>
  <Words>4496</Words>
  <Application>Microsoft Office PowerPoint</Application>
  <PresentationFormat>画面に合わせる (4:3)</PresentationFormat>
  <Paragraphs>698</Paragraphs>
  <Slides>79</Slides>
  <Notes>2</Notes>
  <HiddenSlides>0</HiddenSlides>
  <MMClips>0</MMClips>
  <ScaleCrop>false</ScaleCrop>
  <HeadingPairs>
    <vt:vector size="4" baseType="variant">
      <vt:variant>
        <vt:lpstr>テーマ</vt:lpstr>
      </vt:variant>
      <vt:variant>
        <vt:i4>1</vt:i4>
      </vt:variant>
      <vt:variant>
        <vt:lpstr>スライド タイトル</vt:lpstr>
      </vt:variant>
      <vt:variant>
        <vt:i4>79</vt:i4>
      </vt:variant>
    </vt:vector>
  </HeadingPairs>
  <TitlesOfParts>
    <vt:vector size="80"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owner</dc:creator>
  <cp:lastModifiedBy>owner</cp:lastModifiedBy>
  <cp:revision>220</cp:revision>
  <cp:lastPrinted>2018-05-19T04:06:25Z</cp:lastPrinted>
  <dcterms:created xsi:type="dcterms:W3CDTF">2018-05-12T06:07:42Z</dcterms:created>
  <dcterms:modified xsi:type="dcterms:W3CDTF">2018-05-24T04:16:02Z</dcterms:modified>
</cp:coreProperties>
</file>